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52"/>
  </p:notesMasterIdLst>
  <p:sldIdLst>
    <p:sldId id="256" r:id="rId5"/>
    <p:sldId id="257" r:id="rId6"/>
    <p:sldId id="260" r:id="rId7"/>
    <p:sldId id="299" r:id="rId8"/>
    <p:sldId id="304" r:id="rId9"/>
    <p:sldId id="295" r:id="rId10"/>
    <p:sldId id="306" r:id="rId11"/>
    <p:sldId id="312" r:id="rId12"/>
    <p:sldId id="293" r:id="rId13"/>
    <p:sldId id="343" r:id="rId14"/>
    <p:sldId id="262" r:id="rId15"/>
    <p:sldId id="290" r:id="rId16"/>
    <p:sldId id="265" r:id="rId17"/>
    <p:sldId id="308" r:id="rId18"/>
    <p:sldId id="309" r:id="rId19"/>
    <p:sldId id="311" r:id="rId20"/>
    <p:sldId id="315" r:id="rId21"/>
    <p:sldId id="344" r:id="rId22"/>
    <p:sldId id="266" r:id="rId23"/>
    <p:sldId id="326" r:id="rId24"/>
    <p:sldId id="327" r:id="rId25"/>
    <p:sldId id="333" r:id="rId26"/>
    <p:sldId id="285" r:id="rId27"/>
    <p:sldId id="286" r:id="rId28"/>
    <p:sldId id="287" r:id="rId29"/>
    <p:sldId id="282" r:id="rId30"/>
    <p:sldId id="284" r:id="rId31"/>
    <p:sldId id="283" r:id="rId32"/>
    <p:sldId id="334" r:id="rId33"/>
    <p:sldId id="345" r:id="rId34"/>
    <p:sldId id="279" r:id="rId35"/>
    <p:sldId id="280" r:id="rId36"/>
    <p:sldId id="263" r:id="rId37"/>
    <p:sldId id="329" r:id="rId38"/>
    <p:sldId id="336" r:id="rId39"/>
    <p:sldId id="319" r:id="rId40"/>
    <p:sldId id="320" r:id="rId41"/>
    <p:sldId id="300" r:id="rId42"/>
    <p:sldId id="321" r:id="rId43"/>
    <p:sldId id="316" r:id="rId44"/>
    <p:sldId id="301" r:id="rId45"/>
    <p:sldId id="270" r:id="rId46"/>
    <p:sldId id="324" r:id="rId47"/>
    <p:sldId id="337" r:id="rId48"/>
    <p:sldId id="325" r:id="rId49"/>
    <p:sldId id="272" r:id="rId50"/>
    <p:sldId id="335"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94" autoAdjust="0"/>
    <p:restoredTop sz="94629"/>
  </p:normalViewPr>
  <p:slideViewPr>
    <p:cSldViewPr snapToGrid="0" snapToObjects="1">
      <p:cViewPr varScale="1">
        <p:scale>
          <a:sx n="106" d="100"/>
          <a:sy n="106" d="100"/>
        </p:scale>
        <p:origin x="200" y="216"/>
      </p:cViewPr>
      <p:guideLst>
        <p:guide orient="horz" pos="216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svg"/><Relationship Id="rId1"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svg"/><Relationship Id="rId1" Type="http://schemas.openxmlformats.org/officeDocument/2006/relationships/image" Target="../media/image24.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F017685A-D1A0-416E-81CB-2B80C5B654D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C899EAA-1BBF-4F52-AB7B-DCAF4477E07F}">
      <dgm:prSet/>
      <dgm:spPr/>
      <dgm:t>
        <a:bodyPr/>
        <a:lstStyle/>
        <a:p>
          <a:r>
            <a:rPr lang="en-US"/>
            <a:t>Currently mental health best practices focus on two identities:</a:t>
          </a:r>
        </a:p>
      </dgm:t>
    </dgm:pt>
    <dgm:pt modelId="{EC757F96-385C-4EEA-AC29-2AA9E70CB2B0}" type="parTrans" cxnId="{45029C37-468E-4B4B-83EE-45C4C8AB4AB4}">
      <dgm:prSet/>
      <dgm:spPr/>
      <dgm:t>
        <a:bodyPr/>
        <a:lstStyle/>
        <a:p>
          <a:endParaRPr lang="en-US"/>
        </a:p>
      </dgm:t>
    </dgm:pt>
    <dgm:pt modelId="{F8BB913C-07A3-4911-A633-2ABCAD26BB9F}" type="sibTrans" cxnId="{45029C37-468E-4B4B-83EE-45C4C8AB4AB4}">
      <dgm:prSet/>
      <dgm:spPr/>
      <dgm:t>
        <a:bodyPr/>
        <a:lstStyle/>
        <a:p>
          <a:endParaRPr lang="en-US"/>
        </a:p>
      </dgm:t>
    </dgm:pt>
    <dgm:pt modelId="{08009C43-E2D6-4E87-B55B-D63A513234FC}">
      <dgm:prSet custT="1"/>
      <dgm:spPr/>
      <dgm:t>
        <a:bodyPr/>
        <a:lstStyle/>
        <a:p>
          <a:r>
            <a:rPr lang="en-US" sz="2800" b="1" dirty="0"/>
            <a:t>STUDENT-ATHLETE</a:t>
          </a:r>
          <a:endParaRPr lang="en-US" sz="2800" dirty="0"/>
        </a:p>
      </dgm:t>
    </dgm:pt>
    <dgm:pt modelId="{D3FB550B-0BC2-4BC5-8593-AD845E7D1336}" type="parTrans" cxnId="{068A0A8A-E9C1-42EC-9A65-505E412C7F80}">
      <dgm:prSet/>
      <dgm:spPr/>
      <dgm:t>
        <a:bodyPr/>
        <a:lstStyle/>
        <a:p>
          <a:endParaRPr lang="en-US"/>
        </a:p>
      </dgm:t>
    </dgm:pt>
    <dgm:pt modelId="{DFC8B619-471C-490C-A24E-BED6725C15CB}" type="sibTrans" cxnId="{068A0A8A-E9C1-42EC-9A65-505E412C7F80}">
      <dgm:prSet/>
      <dgm:spPr/>
      <dgm:t>
        <a:bodyPr/>
        <a:lstStyle/>
        <a:p>
          <a:endParaRPr lang="en-US"/>
        </a:p>
      </dgm:t>
    </dgm:pt>
    <dgm:pt modelId="{DF2FA6CC-EBC1-4F70-98AA-95AB1060590A}" type="pres">
      <dgm:prSet presAssocID="{F017685A-D1A0-416E-81CB-2B80C5B654DF}" presName="root" presStyleCnt="0">
        <dgm:presLayoutVars>
          <dgm:dir/>
          <dgm:resizeHandles val="exact"/>
        </dgm:presLayoutVars>
      </dgm:prSet>
      <dgm:spPr/>
    </dgm:pt>
    <dgm:pt modelId="{CA2155F0-D350-45F0-A476-59473B7A502A}" type="pres">
      <dgm:prSet presAssocID="{2C899EAA-1BBF-4F52-AB7B-DCAF4477E07F}" presName="compNode" presStyleCnt="0"/>
      <dgm:spPr/>
    </dgm:pt>
    <dgm:pt modelId="{5EECD6A1-66A7-4AB2-B0CE-8270EE06A426}" type="pres">
      <dgm:prSet presAssocID="{2C899EAA-1BBF-4F52-AB7B-DCAF4477E07F}" presName="bgRect" presStyleLbl="bgShp" presStyleIdx="0" presStyleCnt="2"/>
      <dgm:spPr/>
    </dgm:pt>
    <dgm:pt modelId="{F74EEDCF-3EB3-4485-A3E4-1934E88E5F49}" type="pres">
      <dgm:prSet presAssocID="{2C899EAA-1BBF-4F52-AB7B-DCAF4477E07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9A282361-A145-4C70-872F-3A27B6C6A322}" type="pres">
      <dgm:prSet presAssocID="{2C899EAA-1BBF-4F52-AB7B-DCAF4477E07F}" presName="spaceRect" presStyleCnt="0"/>
      <dgm:spPr/>
    </dgm:pt>
    <dgm:pt modelId="{F83739C4-7E2C-4D8B-B163-7A7DA7809C7D}" type="pres">
      <dgm:prSet presAssocID="{2C899EAA-1BBF-4F52-AB7B-DCAF4477E07F}" presName="parTx" presStyleLbl="revTx" presStyleIdx="0" presStyleCnt="2">
        <dgm:presLayoutVars>
          <dgm:chMax val="0"/>
          <dgm:chPref val="0"/>
        </dgm:presLayoutVars>
      </dgm:prSet>
      <dgm:spPr/>
    </dgm:pt>
    <dgm:pt modelId="{FBE708FD-8013-49AE-9DF1-FFBAFBEBB1E2}" type="pres">
      <dgm:prSet presAssocID="{F8BB913C-07A3-4911-A633-2ABCAD26BB9F}" presName="sibTrans" presStyleCnt="0"/>
      <dgm:spPr/>
    </dgm:pt>
    <dgm:pt modelId="{F217B9B9-59EA-4E51-90F2-FFC65B8EFA1D}" type="pres">
      <dgm:prSet presAssocID="{08009C43-E2D6-4E87-B55B-D63A513234FC}" presName="compNode" presStyleCnt="0"/>
      <dgm:spPr/>
    </dgm:pt>
    <dgm:pt modelId="{0B5808D5-AEA9-4193-BDB1-62B3EBC7A0C9}" type="pres">
      <dgm:prSet presAssocID="{08009C43-E2D6-4E87-B55B-D63A513234FC}" presName="bgRect" presStyleLbl="bgShp" presStyleIdx="1" presStyleCnt="2"/>
      <dgm:spPr/>
    </dgm:pt>
    <dgm:pt modelId="{C812E795-3EB7-486D-9FBB-DCE2E4044CC7}" type="pres">
      <dgm:prSet presAssocID="{08009C43-E2D6-4E87-B55B-D63A513234F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ort Balls"/>
        </a:ext>
      </dgm:extLst>
    </dgm:pt>
    <dgm:pt modelId="{8409D3D4-B935-4AB1-943E-B8480F7D7D43}" type="pres">
      <dgm:prSet presAssocID="{08009C43-E2D6-4E87-B55B-D63A513234FC}" presName="spaceRect" presStyleCnt="0"/>
      <dgm:spPr/>
    </dgm:pt>
    <dgm:pt modelId="{C1C46B58-8F21-41A0-9AB2-8674E9C05C9D}" type="pres">
      <dgm:prSet presAssocID="{08009C43-E2D6-4E87-B55B-D63A513234FC}" presName="parTx" presStyleLbl="revTx" presStyleIdx="1" presStyleCnt="2">
        <dgm:presLayoutVars>
          <dgm:chMax val="0"/>
          <dgm:chPref val="0"/>
        </dgm:presLayoutVars>
      </dgm:prSet>
      <dgm:spPr/>
    </dgm:pt>
  </dgm:ptLst>
  <dgm:cxnLst>
    <dgm:cxn modelId="{C6676D35-7D86-4907-B454-CC55ACA1061D}" type="presOf" srcId="{F017685A-D1A0-416E-81CB-2B80C5B654DF}" destId="{DF2FA6CC-EBC1-4F70-98AA-95AB1060590A}" srcOrd="0" destOrd="0" presId="urn:microsoft.com/office/officeart/2018/2/layout/IconVerticalSolidList"/>
    <dgm:cxn modelId="{45029C37-468E-4B4B-83EE-45C4C8AB4AB4}" srcId="{F017685A-D1A0-416E-81CB-2B80C5B654DF}" destId="{2C899EAA-1BBF-4F52-AB7B-DCAF4477E07F}" srcOrd="0" destOrd="0" parTransId="{EC757F96-385C-4EEA-AC29-2AA9E70CB2B0}" sibTransId="{F8BB913C-07A3-4911-A633-2ABCAD26BB9F}"/>
    <dgm:cxn modelId="{1D0CDE3D-557B-4A16-9460-8CFB08287235}" type="presOf" srcId="{08009C43-E2D6-4E87-B55B-D63A513234FC}" destId="{C1C46B58-8F21-41A0-9AB2-8674E9C05C9D}" srcOrd="0" destOrd="0" presId="urn:microsoft.com/office/officeart/2018/2/layout/IconVerticalSolidList"/>
    <dgm:cxn modelId="{6AA65E83-C7B2-461E-B5AF-BBBB41FFADBF}" type="presOf" srcId="{2C899EAA-1BBF-4F52-AB7B-DCAF4477E07F}" destId="{F83739C4-7E2C-4D8B-B163-7A7DA7809C7D}" srcOrd="0" destOrd="0" presId="urn:microsoft.com/office/officeart/2018/2/layout/IconVerticalSolidList"/>
    <dgm:cxn modelId="{068A0A8A-E9C1-42EC-9A65-505E412C7F80}" srcId="{F017685A-D1A0-416E-81CB-2B80C5B654DF}" destId="{08009C43-E2D6-4E87-B55B-D63A513234FC}" srcOrd="1" destOrd="0" parTransId="{D3FB550B-0BC2-4BC5-8593-AD845E7D1336}" sibTransId="{DFC8B619-471C-490C-A24E-BED6725C15CB}"/>
    <dgm:cxn modelId="{A6D37521-53AF-4E52-8615-2EEF0CD3EF90}" type="presParOf" srcId="{DF2FA6CC-EBC1-4F70-98AA-95AB1060590A}" destId="{CA2155F0-D350-45F0-A476-59473B7A502A}" srcOrd="0" destOrd="0" presId="urn:microsoft.com/office/officeart/2018/2/layout/IconVerticalSolidList"/>
    <dgm:cxn modelId="{9B59C918-9532-434A-AB42-AEBA46214946}" type="presParOf" srcId="{CA2155F0-D350-45F0-A476-59473B7A502A}" destId="{5EECD6A1-66A7-4AB2-B0CE-8270EE06A426}" srcOrd="0" destOrd="0" presId="urn:microsoft.com/office/officeart/2018/2/layout/IconVerticalSolidList"/>
    <dgm:cxn modelId="{79666315-F8AE-46CF-B96C-22C4806E6795}" type="presParOf" srcId="{CA2155F0-D350-45F0-A476-59473B7A502A}" destId="{F74EEDCF-3EB3-4485-A3E4-1934E88E5F49}" srcOrd="1" destOrd="0" presId="urn:microsoft.com/office/officeart/2018/2/layout/IconVerticalSolidList"/>
    <dgm:cxn modelId="{ADDFA4E4-76CC-4AC5-BFA2-62FCBE6DCD4E}" type="presParOf" srcId="{CA2155F0-D350-45F0-A476-59473B7A502A}" destId="{9A282361-A145-4C70-872F-3A27B6C6A322}" srcOrd="2" destOrd="0" presId="urn:microsoft.com/office/officeart/2018/2/layout/IconVerticalSolidList"/>
    <dgm:cxn modelId="{F3100DD4-72DE-4C65-BAAA-56DCD31A0DDE}" type="presParOf" srcId="{CA2155F0-D350-45F0-A476-59473B7A502A}" destId="{F83739C4-7E2C-4D8B-B163-7A7DA7809C7D}" srcOrd="3" destOrd="0" presId="urn:microsoft.com/office/officeart/2018/2/layout/IconVerticalSolidList"/>
    <dgm:cxn modelId="{E8B45861-BBCD-4537-B82E-75B70FD4CC5A}" type="presParOf" srcId="{DF2FA6CC-EBC1-4F70-98AA-95AB1060590A}" destId="{FBE708FD-8013-49AE-9DF1-FFBAFBEBB1E2}" srcOrd="1" destOrd="0" presId="urn:microsoft.com/office/officeart/2018/2/layout/IconVerticalSolidList"/>
    <dgm:cxn modelId="{2EE129C5-09EA-4046-8EB4-0FA3D068B4F4}" type="presParOf" srcId="{DF2FA6CC-EBC1-4F70-98AA-95AB1060590A}" destId="{F217B9B9-59EA-4E51-90F2-FFC65B8EFA1D}" srcOrd="2" destOrd="0" presId="urn:microsoft.com/office/officeart/2018/2/layout/IconVerticalSolidList"/>
    <dgm:cxn modelId="{1E9FA789-4744-42AA-AF24-375C19A43DE7}" type="presParOf" srcId="{F217B9B9-59EA-4E51-90F2-FFC65B8EFA1D}" destId="{0B5808D5-AEA9-4193-BDB1-62B3EBC7A0C9}" srcOrd="0" destOrd="0" presId="urn:microsoft.com/office/officeart/2018/2/layout/IconVerticalSolidList"/>
    <dgm:cxn modelId="{3A3C37ED-D4E7-4472-822A-65D57A4BE18D}" type="presParOf" srcId="{F217B9B9-59EA-4E51-90F2-FFC65B8EFA1D}" destId="{C812E795-3EB7-486D-9FBB-DCE2E4044CC7}" srcOrd="1" destOrd="0" presId="urn:microsoft.com/office/officeart/2018/2/layout/IconVerticalSolidList"/>
    <dgm:cxn modelId="{30D752A6-38C6-4EDA-94F2-6A623FEFA517}" type="presParOf" srcId="{F217B9B9-59EA-4E51-90F2-FFC65B8EFA1D}" destId="{8409D3D4-B935-4AB1-943E-B8480F7D7D43}" srcOrd="2" destOrd="0" presId="urn:microsoft.com/office/officeart/2018/2/layout/IconVerticalSolidList"/>
    <dgm:cxn modelId="{25567460-4C7E-4438-9031-54C6F91807FC}" type="presParOf" srcId="{F217B9B9-59EA-4E51-90F2-FFC65B8EFA1D}" destId="{C1C46B58-8F21-41A0-9AB2-8674E9C05C9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A40522-9846-47FE-A1A6-396A93C47AC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C14CF1B-E1FC-4623-A0C8-A56BD809A42A}">
      <dgm:prSet/>
      <dgm:spPr/>
      <dgm:t>
        <a:bodyPr/>
        <a:lstStyle/>
        <a:p>
          <a:r>
            <a:rPr lang="en-US"/>
            <a:t>Throughout literature </a:t>
          </a:r>
          <a:r>
            <a:rPr lang="en-US" b="1"/>
            <a:t>racialized stress </a:t>
          </a:r>
          <a:r>
            <a:rPr lang="en-US"/>
            <a:t>is referred in several different ways including: </a:t>
          </a:r>
        </a:p>
      </dgm:t>
    </dgm:pt>
    <dgm:pt modelId="{B0BE0A13-80E6-47D3-B076-27E6B491DAEC}" type="parTrans" cxnId="{C64F4CB0-2E44-40AE-AB18-DB86091407B7}">
      <dgm:prSet/>
      <dgm:spPr/>
      <dgm:t>
        <a:bodyPr/>
        <a:lstStyle/>
        <a:p>
          <a:endParaRPr lang="en-US"/>
        </a:p>
      </dgm:t>
    </dgm:pt>
    <dgm:pt modelId="{34EB83E2-941C-44C0-A78E-57DE5FBD254C}" type="sibTrans" cxnId="{C64F4CB0-2E44-40AE-AB18-DB86091407B7}">
      <dgm:prSet/>
      <dgm:spPr/>
      <dgm:t>
        <a:bodyPr/>
        <a:lstStyle/>
        <a:p>
          <a:endParaRPr lang="en-US"/>
        </a:p>
      </dgm:t>
    </dgm:pt>
    <dgm:pt modelId="{E8A609DC-0BCB-40FF-977B-AA36CA39428C}">
      <dgm:prSet/>
      <dgm:spPr/>
      <dgm:t>
        <a:bodyPr/>
        <a:lstStyle/>
        <a:p>
          <a:r>
            <a:rPr lang="en-US" i="1"/>
            <a:t>Race-related stress, Race-based stress, Identity race-based stress, and Race based traumatic stress</a:t>
          </a:r>
          <a:r>
            <a:rPr lang="en-US"/>
            <a:t>.  </a:t>
          </a:r>
        </a:p>
      </dgm:t>
    </dgm:pt>
    <dgm:pt modelId="{0A3505AB-B145-4E3D-9838-5961792A9562}" type="parTrans" cxnId="{06C99636-E9DB-46C0-AF8D-B3493C8D1D44}">
      <dgm:prSet/>
      <dgm:spPr/>
      <dgm:t>
        <a:bodyPr/>
        <a:lstStyle/>
        <a:p>
          <a:endParaRPr lang="en-US"/>
        </a:p>
      </dgm:t>
    </dgm:pt>
    <dgm:pt modelId="{BFF46EF0-4048-4A40-98D2-DB4FC8079689}" type="sibTrans" cxnId="{06C99636-E9DB-46C0-AF8D-B3493C8D1D44}">
      <dgm:prSet/>
      <dgm:spPr/>
      <dgm:t>
        <a:bodyPr/>
        <a:lstStyle/>
        <a:p>
          <a:endParaRPr lang="en-US"/>
        </a:p>
      </dgm:t>
    </dgm:pt>
    <dgm:pt modelId="{586FD652-F734-49B5-83C2-1CE7C8A22D53}" type="pres">
      <dgm:prSet presAssocID="{20A40522-9846-47FE-A1A6-396A93C47ACB}" presName="root" presStyleCnt="0">
        <dgm:presLayoutVars>
          <dgm:dir/>
          <dgm:resizeHandles val="exact"/>
        </dgm:presLayoutVars>
      </dgm:prSet>
      <dgm:spPr/>
    </dgm:pt>
    <dgm:pt modelId="{EF24421F-7D5F-43C0-B326-9C845477CC05}" type="pres">
      <dgm:prSet presAssocID="{1C14CF1B-E1FC-4623-A0C8-A56BD809A42A}" presName="compNode" presStyleCnt="0"/>
      <dgm:spPr/>
    </dgm:pt>
    <dgm:pt modelId="{CE9B34CC-4B62-4889-9432-8423C6742085}" type="pres">
      <dgm:prSet presAssocID="{1C14CF1B-E1FC-4623-A0C8-A56BD809A42A}" presName="bgRect" presStyleLbl="bgShp" presStyleIdx="0" presStyleCnt="2"/>
      <dgm:spPr/>
    </dgm:pt>
    <dgm:pt modelId="{15D62FA2-E9D7-4122-9502-ECD269EF3144}" type="pres">
      <dgm:prSet presAssocID="{1C14CF1B-E1FC-4623-A0C8-A56BD809A42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35A00281-DF1F-4324-9DA0-28C02BB9E19B}" type="pres">
      <dgm:prSet presAssocID="{1C14CF1B-E1FC-4623-A0C8-A56BD809A42A}" presName="spaceRect" presStyleCnt="0"/>
      <dgm:spPr/>
    </dgm:pt>
    <dgm:pt modelId="{3C318C35-1029-473C-BD77-0F36A7900451}" type="pres">
      <dgm:prSet presAssocID="{1C14CF1B-E1FC-4623-A0C8-A56BD809A42A}" presName="parTx" presStyleLbl="revTx" presStyleIdx="0" presStyleCnt="2">
        <dgm:presLayoutVars>
          <dgm:chMax val="0"/>
          <dgm:chPref val="0"/>
        </dgm:presLayoutVars>
      </dgm:prSet>
      <dgm:spPr/>
    </dgm:pt>
    <dgm:pt modelId="{7FEBF6B8-540F-42E9-9736-3787E2D3B66A}" type="pres">
      <dgm:prSet presAssocID="{34EB83E2-941C-44C0-A78E-57DE5FBD254C}" presName="sibTrans" presStyleCnt="0"/>
      <dgm:spPr/>
    </dgm:pt>
    <dgm:pt modelId="{4AD58196-0102-4DFC-BCE3-49D948B34F10}" type="pres">
      <dgm:prSet presAssocID="{E8A609DC-0BCB-40FF-977B-AA36CA39428C}" presName="compNode" presStyleCnt="0"/>
      <dgm:spPr/>
    </dgm:pt>
    <dgm:pt modelId="{B62CF63B-B27B-48A0-84B7-ABA068832158}" type="pres">
      <dgm:prSet presAssocID="{E8A609DC-0BCB-40FF-977B-AA36CA39428C}" presName="bgRect" presStyleLbl="bgShp" presStyleIdx="1" presStyleCnt="2"/>
      <dgm:spPr/>
    </dgm:pt>
    <dgm:pt modelId="{2E042B89-A8A2-4F60-BD7A-8199F5E325C4}" type="pres">
      <dgm:prSet presAssocID="{E8A609DC-0BCB-40FF-977B-AA36CA39428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E8FFFE61-9081-4442-961D-E38E864082BB}" type="pres">
      <dgm:prSet presAssocID="{E8A609DC-0BCB-40FF-977B-AA36CA39428C}" presName="spaceRect" presStyleCnt="0"/>
      <dgm:spPr/>
    </dgm:pt>
    <dgm:pt modelId="{A8327128-528A-4AF8-96B9-238AC9C31332}" type="pres">
      <dgm:prSet presAssocID="{E8A609DC-0BCB-40FF-977B-AA36CA39428C}" presName="parTx" presStyleLbl="revTx" presStyleIdx="1" presStyleCnt="2">
        <dgm:presLayoutVars>
          <dgm:chMax val="0"/>
          <dgm:chPref val="0"/>
        </dgm:presLayoutVars>
      </dgm:prSet>
      <dgm:spPr/>
    </dgm:pt>
  </dgm:ptLst>
  <dgm:cxnLst>
    <dgm:cxn modelId="{F745F131-C228-4293-B975-215C625B2760}" type="presOf" srcId="{20A40522-9846-47FE-A1A6-396A93C47ACB}" destId="{586FD652-F734-49B5-83C2-1CE7C8A22D53}" srcOrd="0" destOrd="0" presId="urn:microsoft.com/office/officeart/2018/2/layout/IconVerticalSolidList"/>
    <dgm:cxn modelId="{06C99636-E9DB-46C0-AF8D-B3493C8D1D44}" srcId="{20A40522-9846-47FE-A1A6-396A93C47ACB}" destId="{E8A609DC-0BCB-40FF-977B-AA36CA39428C}" srcOrd="1" destOrd="0" parTransId="{0A3505AB-B145-4E3D-9838-5961792A9562}" sibTransId="{BFF46EF0-4048-4A40-98D2-DB4FC8079689}"/>
    <dgm:cxn modelId="{A983F652-2649-4923-B7D9-A321B6767924}" type="presOf" srcId="{1C14CF1B-E1FC-4623-A0C8-A56BD809A42A}" destId="{3C318C35-1029-473C-BD77-0F36A7900451}" srcOrd="0" destOrd="0" presId="urn:microsoft.com/office/officeart/2018/2/layout/IconVerticalSolidList"/>
    <dgm:cxn modelId="{C64F4CB0-2E44-40AE-AB18-DB86091407B7}" srcId="{20A40522-9846-47FE-A1A6-396A93C47ACB}" destId="{1C14CF1B-E1FC-4623-A0C8-A56BD809A42A}" srcOrd="0" destOrd="0" parTransId="{B0BE0A13-80E6-47D3-B076-27E6B491DAEC}" sibTransId="{34EB83E2-941C-44C0-A78E-57DE5FBD254C}"/>
    <dgm:cxn modelId="{A347ADD8-5180-4B2D-A957-DD7A19E4614E}" type="presOf" srcId="{E8A609DC-0BCB-40FF-977B-AA36CA39428C}" destId="{A8327128-528A-4AF8-96B9-238AC9C31332}" srcOrd="0" destOrd="0" presId="urn:microsoft.com/office/officeart/2018/2/layout/IconVerticalSolidList"/>
    <dgm:cxn modelId="{AACD1A88-A3D6-47D4-88E6-8385E8C908C0}" type="presParOf" srcId="{586FD652-F734-49B5-83C2-1CE7C8A22D53}" destId="{EF24421F-7D5F-43C0-B326-9C845477CC05}" srcOrd="0" destOrd="0" presId="urn:microsoft.com/office/officeart/2018/2/layout/IconVerticalSolidList"/>
    <dgm:cxn modelId="{2C002679-A50C-4B5E-B81B-C227A07F7157}" type="presParOf" srcId="{EF24421F-7D5F-43C0-B326-9C845477CC05}" destId="{CE9B34CC-4B62-4889-9432-8423C6742085}" srcOrd="0" destOrd="0" presId="urn:microsoft.com/office/officeart/2018/2/layout/IconVerticalSolidList"/>
    <dgm:cxn modelId="{C1983015-6020-40DC-9654-2CD26B22B941}" type="presParOf" srcId="{EF24421F-7D5F-43C0-B326-9C845477CC05}" destId="{15D62FA2-E9D7-4122-9502-ECD269EF3144}" srcOrd="1" destOrd="0" presId="urn:microsoft.com/office/officeart/2018/2/layout/IconVerticalSolidList"/>
    <dgm:cxn modelId="{46E82823-96A1-46CB-89EE-712B17F964EC}" type="presParOf" srcId="{EF24421F-7D5F-43C0-B326-9C845477CC05}" destId="{35A00281-DF1F-4324-9DA0-28C02BB9E19B}" srcOrd="2" destOrd="0" presId="urn:microsoft.com/office/officeart/2018/2/layout/IconVerticalSolidList"/>
    <dgm:cxn modelId="{3C305501-85A9-4089-AB4E-E507D7639F43}" type="presParOf" srcId="{EF24421F-7D5F-43C0-B326-9C845477CC05}" destId="{3C318C35-1029-473C-BD77-0F36A7900451}" srcOrd="3" destOrd="0" presId="urn:microsoft.com/office/officeart/2018/2/layout/IconVerticalSolidList"/>
    <dgm:cxn modelId="{D12A7FA5-A1C1-49BB-8FCF-550ED53FD6A4}" type="presParOf" srcId="{586FD652-F734-49B5-83C2-1CE7C8A22D53}" destId="{7FEBF6B8-540F-42E9-9736-3787E2D3B66A}" srcOrd="1" destOrd="0" presId="urn:microsoft.com/office/officeart/2018/2/layout/IconVerticalSolidList"/>
    <dgm:cxn modelId="{932E961B-B96D-48BB-992D-F259B29534DF}" type="presParOf" srcId="{586FD652-F734-49B5-83C2-1CE7C8A22D53}" destId="{4AD58196-0102-4DFC-BCE3-49D948B34F10}" srcOrd="2" destOrd="0" presId="urn:microsoft.com/office/officeart/2018/2/layout/IconVerticalSolidList"/>
    <dgm:cxn modelId="{C3E82C46-F0A5-44BD-9E5C-D398DDA66A71}" type="presParOf" srcId="{4AD58196-0102-4DFC-BCE3-49D948B34F10}" destId="{B62CF63B-B27B-48A0-84B7-ABA068832158}" srcOrd="0" destOrd="0" presId="urn:microsoft.com/office/officeart/2018/2/layout/IconVerticalSolidList"/>
    <dgm:cxn modelId="{63698146-6781-47F3-9FA5-4FF59A1DF66F}" type="presParOf" srcId="{4AD58196-0102-4DFC-BCE3-49D948B34F10}" destId="{2E042B89-A8A2-4F60-BD7A-8199F5E325C4}" srcOrd="1" destOrd="0" presId="urn:microsoft.com/office/officeart/2018/2/layout/IconVerticalSolidList"/>
    <dgm:cxn modelId="{E60FF97F-D3A1-49A2-9DF4-BC16E4E8C679}" type="presParOf" srcId="{4AD58196-0102-4DFC-BCE3-49D948B34F10}" destId="{E8FFFE61-9081-4442-961D-E38E864082BB}" srcOrd="2" destOrd="0" presId="urn:microsoft.com/office/officeart/2018/2/layout/IconVerticalSolidList"/>
    <dgm:cxn modelId="{8D82A1C2-FEAC-449D-A731-9BD0B99C1A9A}" type="presParOf" srcId="{4AD58196-0102-4DFC-BCE3-49D948B34F10}" destId="{A8327128-528A-4AF8-96B9-238AC9C3133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CD6A1-66A7-4AB2-B0CE-8270EE06A426}">
      <dsp:nvSpPr>
        <dsp:cNvPr id="0" name=""/>
        <dsp:cNvSpPr/>
      </dsp:nvSpPr>
      <dsp:spPr>
        <a:xfrm>
          <a:off x="0" y="956381"/>
          <a:ext cx="48852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4EEDCF-3EB3-4485-A3E4-1934E88E5F49}">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3739C4-7E2C-4D8B-B163-7A7DA7809C7D}">
      <dsp:nvSpPr>
        <dsp:cNvPr id="0" name=""/>
        <dsp:cNvSpPr/>
      </dsp:nvSpPr>
      <dsp:spPr>
        <a:xfrm>
          <a:off x="2039300" y="956381"/>
          <a:ext cx="2845902"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Currently mental health best practices focus on two identities:</a:t>
          </a:r>
        </a:p>
      </dsp:txBody>
      <dsp:txXfrm>
        <a:off x="2039300" y="956381"/>
        <a:ext cx="2845902" cy="1765627"/>
      </dsp:txXfrm>
    </dsp:sp>
    <dsp:sp modelId="{0B5808D5-AEA9-4193-BDB1-62B3EBC7A0C9}">
      <dsp:nvSpPr>
        <dsp:cNvPr id="0" name=""/>
        <dsp:cNvSpPr/>
      </dsp:nvSpPr>
      <dsp:spPr>
        <a:xfrm>
          <a:off x="0" y="3163416"/>
          <a:ext cx="48852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12E795-3EB7-486D-9FBB-DCE2E4044CC7}">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C46B58-8F21-41A0-9AB2-8674E9C05C9D}">
      <dsp:nvSpPr>
        <dsp:cNvPr id="0" name=""/>
        <dsp:cNvSpPr/>
      </dsp:nvSpPr>
      <dsp:spPr>
        <a:xfrm>
          <a:off x="2039300" y="3163416"/>
          <a:ext cx="2845902"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244600">
            <a:lnSpc>
              <a:spcPct val="90000"/>
            </a:lnSpc>
            <a:spcBef>
              <a:spcPct val="0"/>
            </a:spcBef>
            <a:spcAft>
              <a:spcPct val="35000"/>
            </a:spcAft>
            <a:buNone/>
          </a:pPr>
          <a:r>
            <a:rPr lang="en-US" sz="2800" b="1" kern="1200" dirty="0"/>
            <a:t>STUDENT-ATHLETE</a:t>
          </a:r>
          <a:endParaRPr lang="en-US" sz="2800" kern="1200" dirty="0"/>
        </a:p>
      </dsp:txBody>
      <dsp:txXfrm>
        <a:off x="2039300" y="3163416"/>
        <a:ext cx="2845902" cy="1765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B34CC-4B62-4889-9432-8423C6742085}">
      <dsp:nvSpPr>
        <dsp:cNvPr id="0" name=""/>
        <dsp:cNvSpPr/>
      </dsp:nvSpPr>
      <dsp:spPr>
        <a:xfrm>
          <a:off x="0" y="956381"/>
          <a:ext cx="48852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D62FA2-E9D7-4122-9502-ECD269EF3144}">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318C35-1029-473C-BD77-0F36A7900451}">
      <dsp:nvSpPr>
        <dsp:cNvPr id="0" name=""/>
        <dsp:cNvSpPr/>
      </dsp:nvSpPr>
      <dsp:spPr>
        <a:xfrm>
          <a:off x="2039300" y="956381"/>
          <a:ext cx="2845902"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933450">
            <a:lnSpc>
              <a:spcPct val="90000"/>
            </a:lnSpc>
            <a:spcBef>
              <a:spcPct val="0"/>
            </a:spcBef>
            <a:spcAft>
              <a:spcPct val="35000"/>
            </a:spcAft>
            <a:buNone/>
          </a:pPr>
          <a:r>
            <a:rPr lang="en-US" sz="2100" kern="1200"/>
            <a:t>Throughout literature </a:t>
          </a:r>
          <a:r>
            <a:rPr lang="en-US" sz="2100" b="1" kern="1200"/>
            <a:t>racialized stress </a:t>
          </a:r>
          <a:r>
            <a:rPr lang="en-US" sz="2100" kern="1200"/>
            <a:t>is referred in several different ways including: </a:t>
          </a:r>
        </a:p>
      </dsp:txBody>
      <dsp:txXfrm>
        <a:off x="2039300" y="956381"/>
        <a:ext cx="2845902" cy="1765627"/>
      </dsp:txXfrm>
    </dsp:sp>
    <dsp:sp modelId="{B62CF63B-B27B-48A0-84B7-ABA068832158}">
      <dsp:nvSpPr>
        <dsp:cNvPr id="0" name=""/>
        <dsp:cNvSpPr/>
      </dsp:nvSpPr>
      <dsp:spPr>
        <a:xfrm>
          <a:off x="0" y="3163416"/>
          <a:ext cx="48852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042B89-A8A2-4F60-BD7A-8199F5E325C4}">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327128-528A-4AF8-96B9-238AC9C31332}">
      <dsp:nvSpPr>
        <dsp:cNvPr id="0" name=""/>
        <dsp:cNvSpPr/>
      </dsp:nvSpPr>
      <dsp:spPr>
        <a:xfrm>
          <a:off x="2039300" y="3163416"/>
          <a:ext cx="2845902"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933450">
            <a:lnSpc>
              <a:spcPct val="90000"/>
            </a:lnSpc>
            <a:spcBef>
              <a:spcPct val="0"/>
            </a:spcBef>
            <a:spcAft>
              <a:spcPct val="35000"/>
            </a:spcAft>
            <a:buNone/>
          </a:pPr>
          <a:r>
            <a:rPr lang="en-US" sz="2100" i="1" kern="1200"/>
            <a:t>Race-related stress, Race-based stress, Identity race-based stress, and Race based traumatic stress</a:t>
          </a:r>
          <a:r>
            <a:rPr lang="en-US" sz="2100" kern="1200"/>
            <a:t>.  </a:t>
          </a:r>
        </a:p>
      </dsp:txBody>
      <dsp:txXfrm>
        <a:off x="2039300" y="3163416"/>
        <a:ext cx="2845902" cy="17656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21A92-C18A-492F-AA53-10DB3C0D3E9D}" type="datetimeFigureOut">
              <a:rPr lang="en-US" smtClean="0"/>
              <a:t>1/7/20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9E2B3-93DA-4CCD-A968-73A548EC174F}" type="slidenum">
              <a:rPr lang="en-US" smtClean="0"/>
              <a:t>‹#›</a:t>
            </a:fld>
            <a:endParaRPr lang="en-US"/>
          </a:p>
        </p:txBody>
      </p:sp>
    </p:spTree>
    <p:extLst>
      <p:ext uri="{BB962C8B-B14F-4D97-AF65-F5344CB8AC3E}">
        <p14:creationId xmlns:p14="http://schemas.microsoft.com/office/powerpoint/2010/main" val="3844185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Calibri" panose="020F0502020204030204" pitchFamily="34" charset="0"/>
                <a:cs typeface="+mn-cs"/>
              </a:rPr>
              <a:t>Although athletic participation can serve as a way to cope with stress… </a:t>
            </a:r>
          </a:p>
          <a:p>
            <a:endParaRPr lang="en-US" dirty="0"/>
          </a:p>
        </p:txBody>
      </p:sp>
      <p:sp>
        <p:nvSpPr>
          <p:cNvPr id="4" name="Slide Number Placeholder 3"/>
          <p:cNvSpPr>
            <a:spLocks noGrp="1"/>
          </p:cNvSpPr>
          <p:nvPr>
            <p:ph type="sldNum" sz="quarter" idx="5"/>
          </p:nvPr>
        </p:nvSpPr>
        <p:spPr/>
        <p:txBody>
          <a:bodyPr/>
          <a:lstStyle/>
          <a:p>
            <a:fld id="{D3F9E2B3-93DA-4CCD-A968-73A548EC174F}" type="slidenum">
              <a:rPr lang="en-US" smtClean="0"/>
              <a:t>6</a:t>
            </a:fld>
            <a:endParaRPr lang="en-US"/>
          </a:p>
        </p:txBody>
      </p:sp>
    </p:spTree>
    <p:extLst>
      <p:ext uri="{BB962C8B-B14F-4D97-AF65-F5344CB8AC3E}">
        <p14:creationId xmlns:p14="http://schemas.microsoft.com/office/powerpoint/2010/main" val="3873753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Fight, Flight, or Freeze Response</a:t>
            </a:r>
          </a:p>
        </p:txBody>
      </p:sp>
      <p:sp>
        <p:nvSpPr>
          <p:cNvPr id="4" name="Slide Number Placeholder 3"/>
          <p:cNvSpPr>
            <a:spLocks noGrp="1"/>
          </p:cNvSpPr>
          <p:nvPr>
            <p:ph type="sldNum" sz="quarter" idx="5"/>
          </p:nvPr>
        </p:nvSpPr>
        <p:spPr/>
        <p:txBody>
          <a:bodyPr/>
          <a:lstStyle/>
          <a:p>
            <a:fld id="{D3F9E2B3-93DA-4CCD-A968-73A548EC174F}" type="slidenum">
              <a:rPr lang="en-US" smtClean="0"/>
              <a:t>23</a:t>
            </a:fld>
            <a:endParaRPr lang="en-US"/>
          </a:p>
        </p:txBody>
      </p:sp>
    </p:spTree>
    <p:extLst>
      <p:ext uri="{BB962C8B-B14F-4D97-AF65-F5344CB8AC3E}">
        <p14:creationId xmlns:p14="http://schemas.microsoft.com/office/powerpoint/2010/main" val="1366673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a One Sized Fits All Approach, Discrimination, Racism, Microaggressions, lack of Culturally proficient support staff</a:t>
            </a:r>
          </a:p>
          <a:p>
            <a:endParaRPr lang="en-US" dirty="0"/>
          </a:p>
          <a:p>
            <a:r>
              <a:rPr lang="en-US" dirty="0"/>
              <a:t>Left with, Who Am I? Or Who Am I now? Once the Student-Athlete Identity has reached completion</a:t>
            </a:r>
          </a:p>
        </p:txBody>
      </p:sp>
      <p:sp>
        <p:nvSpPr>
          <p:cNvPr id="4" name="Slide Number Placeholder 3"/>
          <p:cNvSpPr>
            <a:spLocks noGrp="1"/>
          </p:cNvSpPr>
          <p:nvPr>
            <p:ph type="sldNum" sz="quarter" idx="5"/>
          </p:nvPr>
        </p:nvSpPr>
        <p:spPr/>
        <p:txBody>
          <a:bodyPr/>
          <a:lstStyle/>
          <a:p>
            <a:fld id="{D3F9E2B3-93DA-4CCD-A968-73A548EC174F}" type="slidenum">
              <a:rPr lang="en-US" smtClean="0"/>
              <a:t>29</a:t>
            </a:fld>
            <a:endParaRPr lang="en-US"/>
          </a:p>
        </p:txBody>
      </p:sp>
    </p:spTree>
    <p:extLst>
      <p:ext uri="{BB962C8B-B14F-4D97-AF65-F5344CB8AC3E}">
        <p14:creationId xmlns:p14="http://schemas.microsoft.com/office/powerpoint/2010/main" val="2434617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F9E2B3-93DA-4CCD-A968-73A548EC174F}" type="slidenum">
              <a:rPr lang="en-US" smtClean="0"/>
              <a:t>35</a:t>
            </a:fld>
            <a:endParaRPr lang="en-US"/>
          </a:p>
        </p:txBody>
      </p:sp>
    </p:spTree>
    <p:extLst>
      <p:ext uri="{BB962C8B-B14F-4D97-AF65-F5344CB8AC3E}">
        <p14:creationId xmlns:p14="http://schemas.microsoft.com/office/powerpoint/2010/main" val="2727658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Revisiting Title IX Initiatives and who and what it serves</a:t>
            </a:r>
          </a:p>
        </p:txBody>
      </p:sp>
      <p:sp>
        <p:nvSpPr>
          <p:cNvPr id="4" name="Slide Number Placeholder 3"/>
          <p:cNvSpPr>
            <a:spLocks noGrp="1"/>
          </p:cNvSpPr>
          <p:nvPr>
            <p:ph type="sldNum" sz="quarter" idx="5"/>
          </p:nvPr>
        </p:nvSpPr>
        <p:spPr/>
        <p:txBody>
          <a:bodyPr/>
          <a:lstStyle/>
          <a:p>
            <a:fld id="{D3F9E2B3-93DA-4CCD-A968-73A548EC174F}" type="slidenum">
              <a:rPr lang="en-US" smtClean="0"/>
              <a:t>39</a:t>
            </a:fld>
            <a:endParaRPr lang="en-US"/>
          </a:p>
        </p:txBody>
      </p:sp>
    </p:spTree>
    <p:extLst>
      <p:ext uri="{BB962C8B-B14F-4D97-AF65-F5344CB8AC3E}">
        <p14:creationId xmlns:p14="http://schemas.microsoft.com/office/powerpoint/2010/main" val="191819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Person-Centered meaning understanding the person as a whole part. Not just one portion or two identities. </a:t>
            </a:r>
          </a:p>
        </p:txBody>
      </p:sp>
      <p:sp>
        <p:nvSpPr>
          <p:cNvPr id="4" name="Slide Number Placeholder 3"/>
          <p:cNvSpPr>
            <a:spLocks noGrp="1"/>
          </p:cNvSpPr>
          <p:nvPr>
            <p:ph type="sldNum" sz="quarter" idx="5"/>
          </p:nvPr>
        </p:nvSpPr>
        <p:spPr/>
        <p:txBody>
          <a:bodyPr/>
          <a:lstStyle/>
          <a:p>
            <a:fld id="{D3F9E2B3-93DA-4CCD-A968-73A548EC174F}" type="slidenum">
              <a:rPr lang="en-US" smtClean="0"/>
              <a:t>42</a:t>
            </a:fld>
            <a:endParaRPr lang="en-US"/>
          </a:p>
        </p:txBody>
      </p:sp>
    </p:spTree>
    <p:extLst>
      <p:ext uri="{BB962C8B-B14F-4D97-AF65-F5344CB8AC3E}">
        <p14:creationId xmlns:p14="http://schemas.microsoft.com/office/powerpoint/2010/main" val="1085296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Gives a different Lens…Narrative perspective…Understanding the story</a:t>
            </a:r>
          </a:p>
        </p:txBody>
      </p:sp>
      <p:sp>
        <p:nvSpPr>
          <p:cNvPr id="4" name="Slide Number Placeholder 3"/>
          <p:cNvSpPr>
            <a:spLocks noGrp="1"/>
          </p:cNvSpPr>
          <p:nvPr>
            <p:ph type="sldNum" sz="quarter" idx="5"/>
          </p:nvPr>
        </p:nvSpPr>
        <p:spPr/>
        <p:txBody>
          <a:bodyPr/>
          <a:lstStyle/>
          <a:p>
            <a:fld id="{D3F9E2B3-93DA-4CCD-A968-73A548EC174F}" type="slidenum">
              <a:rPr lang="en-US" smtClean="0"/>
              <a:t>43</a:t>
            </a:fld>
            <a:endParaRPr lang="en-US"/>
          </a:p>
        </p:txBody>
      </p:sp>
    </p:spTree>
    <p:extLst>
      <p:ext uri="{BB962C8B-B14F-4D97-AF65-F5344CB8AC3E}">
        <p14:creationId xmlns:p14="http://schemas.microsoft.com/office/powerpoint/2010/main" val="3287999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we taken into consideration how other identities affect student-athletes?</a:t>
            </a:r>
          </a:p>
        </p:txBody>
      </p:sp>
      <p:sp>
        <p:nvSpPr>
          <p:cNvPr id="4" name="Slide Number Placeholder 3"/>
          <p:cNvSpPr>
            <a:spLocks noGrp="1"/>
          </p:cNvSpPr>
          <p:nvPr>
            <p:ph type="sldNum" sz="quarter" idx="5"/>
          </p:nvPr>
        </p:nvSpPr>
        <p:spPr/>
        <p:txBody>
          <a:bodyPr/>
          <a:lstStyle/>
          <a:p>
            <a:fld id="{D3F9E2B3-93DA-4CCD-A968-73A548EC174F}" type="slidenum">
              <a:rPr lang="en-US" smtClean="0"/>
              <a:t>9</a:t>
            </a:fld>
            <a:endParaRPr lang="en-US"/>
          </a:p>
        </p:txBody>
      </p:sp>
    </p:spTree>
    <p:extLst>
      <p:ext uri="{BB962C8B-B14F-4D97-AF65-F5344CB8AC3E}">
        <p14:creationId xmlns:p14="http://schemas.microsoft.com/office/powerpoint/2010/main" val="235276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Calibri" panose="020F0502020204030204" pitchFamily="34" charset="0"/>
              </a:rPr>
              <a:t>The </a:t>
            </a:r>
            <a:r>
              <a:rPr lang="en-US" sz="1200" i="1" dirty="0">
                <a:effectLst/>
                <a:latin typeface="Times New Roman" panose="02020603050405020304" pitchFamily="18" charset="0"/>
                <a:ea typeface="Calibri" panose="020F0502020204030204" pitchFamily="34" charset="0"/>
              </a:rPr>
              <a:t>Black Lives Matter </a:t>
            </a:r>
            <a:r>
              <a:rPr lang="en-US" sz="1200" dirty="0">
                <a:effectLst/>
                <a:latin typeface="Times New Roman" panose="02020603050405020304" pitchFamily="18" charset="0"/>
                <a:ea typeface="Calibri" panose="020F0502020204030204" pitchFamily="34" charset="0"/>
              </a:rPr>
              <a:t>movement began in 2013 with the use of #BlackLivesMatter on social media after the acquittal of George Zimmerman in the shooting death of Trayvon Martin, an African-American teen in February of 2012 (Lebron, 2017; Taylor, 2016). Overall, both phrases represent how race still matters greatly throughout society and how identifying as a black and/or African-American in the United States can lead to the unfortunate death for some and stress to most (Lebron, 2017). </a:t>
            </a:r>
            <a:endParaRPr lang="en-US" dirty="0"/>
          </a:p>
        </p:txBody>
      </p:sp>
      <p:sp>
        <p:nvSpPr>
          <p:cNvPr id="4" name="Slide Number Placeholder 3"/>
          <p:cNvSpPr>
            <a:spLocks noGrp="1"/>
          </p:cNvSpPr>
          <p:nvPr>
            <p:ph type="sldNum" sz="quarter" idx="5"/>
          </p:nvPr>
        </p:nvSpPr>
        <p:spPr/>
        <p:txBody>
          <a:bodyPr/>
          <a:lstStyle/>
          <a:p>
            <a:fld id="{D3F9E2B3-93DA-4CCD-A968-73A548EC174F}" type="slidenum">
              <a:rPr lang="en-US" smtClean="0"/>
              <a:t>13</a:t>
            </a:fld>
            <a:endParaRPr lang="en-US"/>
          </a:p>
        </p:txBody>
      </p:sp>
    </p:spTree>
    <p:extLst>
      <p:ext uri="{BB962C8B-B14F-4D97-AF65-F5344CB8AC3E}">
        <p14:creationId xmlns:p14="http://schemas.microsoft.com/office/powerpoint/2010/main" val="3787675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Calibri" panose="020F0502020204030204" pitchFamily="34" charset="0"/>
              </a:rPr>
              <a:t>Used the athletic identity, seen as a position of power and privilege, to stand for racial injustice</a:t>
            </a:r>
            <a:endParaRPr lang="en-US" dirty="0"/>
          </a:p>
        </p:txBody>
      </p:sp>
      <p:sp>
        <p:nvSpPr>
          <p:cNvPr id="4" name="Slide Number Placeholder 3"/>
          <p:cNvSpPr>
            <a:spLocks noGrp="1"/>
          </p:cNvSpPr>
          <p:nvPr>
            <p:ph type="sldNum" sz="quarter" idx="5"/>
          </p:nvPr>
        </p:nvSpPr>
        <p:spPr/>
        <p:txBody>
          <a:bodyPr/>
          <a:lstStyle/>
          <a:p>
            <a:fld id="{D3F9E2B3-93DA-4CCD-A968-73A548EC174F}" type="slidenum">
              <a:rPr lang="en-US" smtClean="0"/>
              <a:t>14</a:t>
            </a:fld>
            <a:endParaRPr lang="en-US"/>
          </a:p>
        </p:txBody>
      </p:sp>
    </p:spTree>
    <p:extLst>
      <p:ext uri="{BB962C8B-B14F-4D97-AF65-F5344CB8AC3E}">
        <p14:creationId xmlns:p14="http://schemas.microsoft.com/office/powerpoint/2010/main" val="282281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Used the athletic identity, seen as a position of power and privilege, to stand for racial injustice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3F9E2B3-93DA-4CCD-A968-73A548EC174F}" type="slidenum">
              <a:rPr lang="en-US" smtClean="0"/>
              <a:t>15</a:t>
            </a:fld>
            <a:endParaRPr lang="en-US"/>
          </a:p>
        </p:txBody>
      </p:sp>
    </p:spTree>
    <p:extLst>
      <p:ext uri="{BB962C8B-B14F-4D97-AF65-F5344CB8AC3E}">
        <p14:creationId xmlns:p14="http://schemas.microsoft.com/office/powerpoint/2010/main" val="2959649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Putting Women of Color against each other and Depicted as the anger black woman and aggressive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3F9E2B3-93DA-4CCD-A968-73A548EC174F}" type="slidenum">
              <a:rPr lang="en-US" smtClean="0"/>
              <a:t>16</a:t>
            </a:fld>
            <a:endParaRPr lang="en-US"/>
          </a:p>
        </p:txBody>
      </p:sp>
    </p:spTree>
    <p:extLst>
      <p:ext uri="{BB962C8B-B14F-4D97-AF65-F5344CB8AC3E}">
        <p14:creationId xmlns:p14="http://schemas.microsoft.com/office/powerpoint/2010/main" val="300424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Stigma of Mental Health and Student-Athletes: The Need to Be seen as Strong, Not Weak</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Stigma of Mental Health in the Black Community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 Need to Be seen as Strong, Not Weak </a:t>
            </a:r>
          </a:p>
          <a:p>
            <a:endParaRPr lang="en-US" dirty="0"/>
          </a:p>
        </p:txBody>
      </p:sp>
      <p:sp>
        <p:nvSpPr>
          <p:cNvPr id="4" name="Slide Number Placeholder 3"/>
          <p:cNvSpPr>
            <a:spLocks noGrp="1"/>
          </p:cNvSpPr>
          <p:nvPr>
            <p:ph type="sldNum" sz="quarter" idx="5"/>
          </p:nvPr>
        </p:nvSpPr>
        <p:spPr/>
        <p:txBody>
          <a:bodyPr/>
          <a:lstStyle/>
          <a:p>
            <a:fld id="{D3F9E2B3-93DA-4CCD-A968-73A548EC174F}" type="slidenum">
              <a:rPr lang="en-US" smtClean="0"/>
              <a:t>17</a:t>
            </a:fld>
            <a:endParaRPr lang="en-US"/>
          </a:p>
        </p:txBody>
      </p:sp>
    </p:spTree>
    <p:extLst>
      <p:ext uri="{BB962C8B-B14F-4D97-AF65-F5344CB8AC3E}">
        <p14:creationId xmlns:p14="http://schemas.microsoft.com/office/powerpoint/2010/main" val="2409451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Enviornment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Stigma of Mental Health and Student-Athletes: The Need to Be seen as Strong, Not Weak</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Stigma of Mental Health in the Black Community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 Need to Be seen as Strong, Not Weak </a:t>
            </a:r>
          </a:p>
          <a:p>
            <a:endParaRPr lang="en-US" dirty="0"/>
          </a:p>
        </p:txBody>
      </p:sp>
      <p:sp>
        <p:nvSpPr>
          <p:cNvPr id="4" name="Slide Number Placeholder 3"/>
          <p:cNvSpPr>
            <a:spLocks noGrp="1"/>
          </p:cNvSpPr>
          <p:nvPr>
            <p:ph type="sldNum" sz="quarter" idx="5"/>
          </p:nvPr>
        </p:nvSpPr>
        <p:spPr/>
        <p:txBody>
          <a:bodyPr/>
          <a:lstStyle/>
          <a:p>
            <a:fld id="{D3F9E2B3-93DA-4CCD-A968-73A548EC174F}" type="slidenum">
              <a:rPr lang="en-US" smtClean="0"/>
              <a:t>20</a:t>
            </a:fld>
            <a:endParaRPr lang="en-US"/>
          </a:p>
        </p:txBody>
      </p:sp>
    </p:spTree>
    <p:extLst>
      <p:ext uri="{BB962C8B-B14F-4D97-AF65-F5344CB8AC3E}">
        <p14:creationId xmlns:p14="http://schemas.microsoft.com/office/powerpoint/2010/main" val="2063817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Stigma of Mental Health and Student-Athletes: The Need to Be seen as Strong, Not Weak</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Stigma of Mental Health in the Black Community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 Need to Be seen as Strong, Not Weak </a:t>
            </a:r>
          </a:p>
          <a:p>
            <a:endParaRPr lang="en-US" dirty="0"/>
          </a:p>
        </p:txBody>
      </p:sp>
      <p:sp>
        <p:nvSpPr>
          <p:cNvPr id="4" name="Slide Number Placeholder 3"/>
          <p:cNvSpPr>
            <a:spLocks noGrp="1"/>
          </p:cNvSpPr>
          <p:nvPr>
            <p:ph type="sldNum" sz="quarter" idx="5"/>
          </p:nvPr>
        </p:nvSpPr>
        <p:spPr/>
        <p:txBody>
          <a:bodyPr/>
          <a:lstStyle/>
          <a:p>
            <a:fld id="{D3F9E2B3-93DA-4CCD-A968-73A548EC174F}" type="slidenum">
              <a:rPr lang="en-US" smtClean="0"/>
              <a:t>21</a:t>
            </a:fld>
            <a:endParaRPr lang="en-US"/>
          </a:p>
        </p:txBody>
      </p:sp>
    </p:spTree>
    <p:extLst>
      <p:ext uri="{BB962C8B-B14F-4D97-AF65-F5344CB8AC3E}">
        <p14:creationId xmlns:p14="http://schemas.microsoft.com/office/powerpoint/2010/main" val="1945565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39328"/>
            <a:ext cx="8229600" cy="8555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964890"/>
            <a:ext cx="8229600" cy="3387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1/7/20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psychologybenefits.org/2016/09/08/im-not-just-black-exploring-intersections-of-identity/"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en.oxforddictionaries.com/definition/intersectionality"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ncaa.org/about/resources/research/diversity-research" TargetMode="External"/><Relationship Id="rId2" Type="http://schemas.openxmlformats.org/officeDocument/2006/relationships/hyperlink" Target="https://www.apa.org/monitor/2017/09/number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collinby@mail.uc.edu"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mailto:Brittany@developingmellc.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866275"/>
            <a:ext cx="9144000" cy="2562725"/>
          </a:xfrm>
        </p:spPr>
        <p:txBody>
          <a:bodyPr>
            <a:normAutofit/>
          </a:bodyPr>
          <a:lstStyle/>
          <a:p>
            <a:r>
              <a:rPr lang="en-US" sz="3600" b="1" dirty="0"/>
              <a:t>Intersectionality of Race and Sport: </a:t>
            </a:r>
            <a:br>
              <a:rPr lang="en-US" sz="3600" b="1" dirty="0"/>
            </a:br>
            <a:r>
              <a:rPr lang="en-US" sz="3600" b="1" dirty="0"/>
              <a:t>Identity and Race Based Stress in Division I College Student-Athletes</a:t>
            </a:r>
          </a:p>
        </p:txBody>
      </p:sp>
      <p:sp>
        <p:nvSpPr>
          <p:cNvPr id="3" name="Subtitle 2"/>
          <p:cNvSpPr>
            <a:spLocks noGrp="1"/>
          </p:cNvSpPr>
          <p:nvPr>
            <p:ph type="subTitle" idx="1"/>
          </p:nvPr>
        </p:nvSpPr>
        <p:spPr>
          <a:xfrm>
            <a:off x="1279358" y="3545306"/>
            <a:ext cx="6585284" cy="1844842"/>
          </a:xfrm>
        </p:spPr>
        <p:txBody>
          <a:bodyPr>
            <a:normAutofit lnSpcReduction="10000"/>
          </a:bodyPr>
          <a:lstStyle/>
          <a:p>
            <a:r>
              <a:rPr lang="en-US" sz="2400" dirty="0">
                <a:solidFill>
                  <a:schemeClr val="tx1"/>
                </a:solidFill>
                <a:latin typeface="+mj-lt"/>
              </a:rPr>
              <a:t>Brittany L. Collins</a:t>
            </a:r>
          </a:p>
          <a:p>
            <a:r>
              <a:rPr lang="en-US" sz="2000" b="1" dirty="0">
                <a:solidFill>
                  <a:schemeClr val="tx1"/>
                </a:solidFill>
                <a:latin typeface="+mj-lt"/>
              </a:rPr>
              <a:t>University of Cincinnati </a:t>
            </a:r>
          </a:p>
          <a:p>
            <a:r>
              <a:rPr lang="en-US" sz="2000" i="1" dirty="0">
                <a:solidFill>
                  <a:schemeClr val="tx1"/>
                </a:solidFill>
                <a:latin typeface="+mj-lt"/>
              </a:rPr>
              <a:t>Black Student-Athlete Summit</a:t>
            </a:r>
          </a:p>
          <a:p>
            <a:r>
              <a:rPr lang="en-US" sz="2000" i="1" dirty="0">
                <a:solidFill>
                  <a:schemeClr val="tx1"/>
                </a:solidFill>
                <a:latin typeface="+mj-lt"/>
              </a:rPr>
              <a:t>University of Texas, Austin</a:t>
            </a:r>
          </a:p>
          <a:p>
            <a:r>
              <a:rPr lang="en-US" sz="2000" dirty="0">
                <a:solidFill>
                  <a:schemeClr val="tx1"/>
                </a:solidFill>
                <a:latin typeface="+mj-lt"/>
              </a:rPr>
              <a:t>January 8, 2020</a:t>
            </a:r>
          </a:p>
        </p:txBody>
      </p:sp>
    </p:spTree>
    <p:extLst>
      <p:ext uri="{BB962C8B-B14F-4D97-AF65-F5344CB8AC3E}">
        <p14:creationId xmlns:p14="http://schemas.microsoft.com/office/powerpoint/2010/main" val="1639725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179137-6832-CB4E-9A44-62FFBD812F4E}"/>
              </a:ext>
            </a:extLst>
          </p:cNvPr>
          <p:cNvSpPr>
            <a:spLocks noGrp="1"/>
          </p:cNvSpPr>
          <p:nvPr>
            <p:ph type="title"/>
          </p:nvPr>
        </p:nvSpPr>
        <p:spPr>
          <a:xfrm>
            <a:off x="647271" y="1012004"/>
            <a:ext cx="2562119" cy="4795408"/>
          </a:xfrm>
        </p:spPr>
        <p:txBody>
          <a:bodyPr>
            <a:normAutofit/>
          </a:bodyPr>
          <a:lstStyle/>
          <a:p>
            <a:r>
              <a:rPr lang="en-US" sz="2800" b="1" dirty="0">
                <a:solidFill>
                  <a:srgbClr val="FFFFFF"/>
                </a:solidFill>
              </a:rPr>
              <a:t>Racial Identity</a:t>
            </a:r>
            <a:endParaRPr lang="en-US" sz="2800" dirty="0">
              <a:solidFill>
                <a:srgbClr val="FFFFFF"/>
              </a:solidFill>
            </a:endParaRPr>
          </a:p>
        </p:txBody>
      </p:sp>
      <p:graphicFrame>
        <p:nvGraphicFramePr>
          <p:cNvPr id="5" name="Content Placeholder 2">
            <a:extLst>
              <a:ext uri="{FF2B5EF4-FFF2-40B4-BE49-F238E27FC236}">
                <a16:creationId xmlns:a16="http://schemas.microsoft.com/office/drawing/2014/main" id="{38F4FE77-B413-4787-A3A3-7DAFA18982F3}"/>
              </a:ext>
            </a:extLst>
          </p:cNvPr>
          <p:cNvGraphicFramePr>
            <a:graphicFrameLocks noGrp="1"/>
          </p:cNvGraphicFramePr>
          <p:nvPr>
            <p:ph idx="1"/>
            <p:extLst>
              <p:ext uri="{D42A27DB-BD31-4B8C-83A1-F6EECF244321}">
                <p14:modId xmlns:p14="http://schemas.microsoft.com/office/powerpoint/2010/main" val="2993743804"/>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411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B29E1-D18F-4168-8F10-8F286926580F}"/>
              </a:ext>
            </a:extLst>
          </p:cNvPr>
          <p:cNvSpPr>
            <a:spLocks noGrp="1"/>
          </p:cNvSpPr>
          <p:nvPr>
            <p:ph type="title"/>
          </p:nvPr>
        </p:nvSpPr>
        <p:spPr>
          <a:xfrm>
            <a:off x="457200" y="449179"/>
            <a:ext cx="8229600" cy="1267325"/>
          </a:xfrm>
        </p:spPr>
        <p:txBody>
          <a:bodyPr>
            <a:normAutofit/>
          </a:bodyPr>
          <a:lstStyle/>
          <a:p>
            <a:r>
              <a:rPr lang="en-US" b="1" dirty="0"/>
              <a:t>RACIAL IDENTITY </a:t>
            </a:r>
          </a:p>
        </p:txBody>
      </p:sp>
      <p:sp>
        <p:nvSpPr>
          <p:cNvPr id="3" name="Content Placeholder 2">
            <a:extLst>
              <a:ext uri="{FF2B5EF4-FFF2-40B4-BE49-F238E27FC236}">
                <a16:creationId xmlns:a16="http://schemas.microsoft.com/office/drawing/2014/main" id="{16AF9AA8-D739-4130-A959-FC5B7A5BD236}"/>
              </a:ext>
            </a:extLst>
          </p:cNvPr>
          <p:cNvSpPr>
            <a:spLocks noGrp="1"/>
          </p:cNvSpPr>
          <p:nvPr>
            <p:ph idx="1"/>
          </p:nvPr>
        </p:nvSpPr>
        <p:spPr>
          <a:xfrm>
            <a:off x="457200" y="1964890"/>
            <a:ext cx="3777916" cy="3922563"/>
          </a:xfrm>
        </p:spPr>
        <p:txBody>
          <a:bodyPr>
            <a:normAutofit/>
          </a:bodyPr>
          <a:lstStyle/>
          <a:p>
            <a:pPr marL="0" lvl="0" indent="0">
              <a:buNone/>
            </a:pPr>
            <a:r>
              <a:rPr lang="en-US" sz="2600" b="1" dirty="0">
                <a:solidFill>
                  <a:prstClr val="black"/>
                </a:solidFill>
                <a:latin typeface="+mj-lt"/>
              </a:rPr>
              <a:t>Race </a:t>
            </a:r>
            <a:r>
              <a:rPr lang="en-US" sz="2600" dirty="0">
                <a:solidFill>
                  <a:prstClr val="black"/>
                </a:solidFill>
                <a:latin typeface="+mj-lt"/>
              </a:rPr>
              <a:t>is not often considered when thinking about </a:t>
            </a:r>
            <a:r>
              <a:rPr lang="en-US" sz="2600" b="1" dirty="0">
                <a:solidFill>
                  <a:prstClr val="black"/>
                </a:solidFill>
                <a:latin typeface="+mj-lt"/>
              </a:rPr>
              <a:t>Stress.</a:t>
            </a:r>
          </a:p>
          <a:p>
            <a:pPr lvl="0"/>
            <a:endParaRPr lang="en-US" sz="2600" dirty="0">
              <a:solidFill>
                <a:prstClr val="black"/>
              </a:solidFill>
              <a:latin typeface="+mj-lt"/>
            </a:endParaRPr>
          </a:p>
          <a:p>
            <a:pPr marL="0" lvl="0" indent="0">
              <a:buNone/>
            </a:pPr>
            <a:r>
              <a:rPr lang="en-US" sz="2600" dirty="0">
                <a:solidFill>
                  <a:prstClr val="black"/>
                </a:solidFill>
                <a:latin typeface="+mj-lt"/>
              </a:rPr>
              <a:t>Yet it is apparent throughout history, politics, news and media.</a:t>
            </a:r>
          </a:p>
          <a:p>
            <a:endParaRPr lang="en-US" dirty="0"/>
          </a:p>
        </p:txBody>
      </p:sp>
      <p:pic>
        <p:nvPicPr>
          <p:cNvPr id="5" name="Picture 4">
            <a:extLst>
              <a:ext uri="{FF2B5EF4-FFF2-40B4-BE49-F238E27FC236}">
                <a16:creationId xmlns:a16="http://schemas.microsoft.com/office/drawing/2014/main" id="{DC2F452C-8530-41F4-9517-ED9C2D394197}"/>
              </a:ext>
            </a:extLst>
          </p:cNvPr>
          <p:cNvPicPr>
            <a:picLocks noChangeAspect="1"/>
          </p:cNvPicPr>
          <p:nvPr/>
        </p:nvPicPr>
        <p:blipFill>
          <a:blip r:embed="rId2"/>
          <a:stretch>
            <a:fillRect/>
          </a:stretch>
        </p:blipFill>
        <p:spPr>
          <a:xfrm>
            <a:off x="4908886" y="2221887"/>
            <a:ext cx="3225064" cy="2414225"/>
          </a:xfrm>
          <a:prstGeom prst="rect">
            <a:avLst/>
          </a:prstGeom>
        </p:spPr>
      </p:pic>
    </p:spTree>
    <p:extLst>
      <p:ext uri="{BB962C8B-B14F-4D97-AF65-F5344CB8AC3E}">
        <p14:creationId xmlns:p14="http://schemas.microsoft.com/office/powerpoint/2010/main" val="1038899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1D7179B-FF7C-482F-B3D9-2BE9ED113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725"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A7DBC80-FC0A-40B8-B1A4-392A49E6FE65}"/>
              </a:ext>
            </a:extLst>
          </p:cNvPr>
          <p:cNvSpPr>
            <a:spLocks noGrp="1"/>
          </p:cNvSpPr>
          <p:nvPr>
            <p:ph type="title"/>
          </p:nvPr>
        </p:nvSpPr>
        <p:spPr>
          <a:xfrm>
            <a:off x="624751" y="365125"/>
            <a:ext cx="2980250" cy="5811837"/>
          </a:xfrm>
        </p:spPr>
        <p:txBody>
          <a:bodyPr>
            <a:normAutofit/>
          </a:bodyPr>
          <a:lstStyle/>
          <a:p>
            <a:r>
              <a:rPr lang="en-US" sz="2100" b="1" dirty="0">
                <a:solidFill>
                  <a:srgbClr val="FFFFFF"/>
                </a:solidFill>
              </a:rPr>
              <a:t>COLORBLINDNESS EXAMPLE</a:t>
            </a:r>
          </a:p>
        </p:txBody>
      </p:sp>
      <p:sp>
        <p:nvSpPr>
          <p:cNvPr id="3" name="Content Placeholder 2">
            <a:extLst>
              <a:ext uri="{FF2B5EF4-FFF2-40B4-BE49-F238E27FC236}">
                <a16:creationId xmlns:a16="http://schemas.microsoft.com/office/drawing/2014/main" id="{7179CE54-1734-4D0E-AF58-85E1C1AED6AB}"/>
              </a:ext>
            </a:extLst>
          </p:cNvPr>
          <p:cNvSpPr>
            <a:spLocks noGrp="1"/>
          </p:cNvSpPr>
          <p:nvPr>
            <p:ph idx="1"/>
          </p:nvPr>
        </p:nvSpPr>
        <p:spPr>
          <a:xfrm>
            <a:off x="4017695" y="365125"/>
            <a:ext cx="4497653" cy="5811837"/>
          </a:xfrm>
        </p:spPr>
        <p:txBody>
          <a:bodyPr anchor="ctr">
            <a:normAutofit/>
          </a:bodyPr>
          <a:lstStyle/>
          <a:p>
            <a:pPr>
              <a:buFont typeface="Arial" panose="020B0604020202020204" pitchFamily="34" charset="0"/>
              <a:buChar char="•"/>
            </a:pPr>
            <a:endParaRPr lang="en-US" sz="1700" dirty="0">
              <a:solidFill>
                <a:srgbClr val="FFFFFF"/>
              </a:solidFill>
              <a:latin typeface="Arial" panose="020B0604020202020204" pitchFamily="34" charset="0"/>
            </a:endParaRPr>
          </a:p>
          <a:p>
            <a:pPr>
              <a:buFont typeface="Arial" panose="020B0604020202020204" pitchFamily="34" charset="0"/>
              <a:buChar char="•"/>
            </a:pPr>
            <a:r>
              <a:rPr lang="en-US" sz="1700" dirty="0">
                <a:solidFill>
                  <a:srgbClr val="FFFFFF"/>
                </a:solidFill>
                <a:latin typeface="Arial" panose="020B0604020202020204" pitchFamily="34" charset="0"/>
              </a:rPr>
              <a:t>When I see you, I don’t see color. I just see a human being</a:t>
            </a:r>
          </a:p>
          <a:p>
            <a:pPr>
              <a:buFont typeface="Arial" panose="020B0604020202020204" pitchFamily="34" charset="0"/>
              <a:buChar char="•"/>
            </a:pPr>
            <a:endParaRPr lang="en-US" sz="1700" dirty="0">
              <a:solidFill>
                <a:srgbClr val="FFFFFF"/>
              </a:solidFill>
              <a:latin typeface="Arial" panose="020B0604020202020204" pitchFamily="34" charset="0"/>
            </a:endParaRPr>
          </a:p>
          <a:p>
            <a:pPr>
              <a:buFont typeface="Arial" panose="020B0604020202020204" pitchFamily="34" charset="0"/>
              <a:buChar char="•"/>
            </a:pPr>
            <a:r>
              <a:rPr lang="en-US" sz="1700" b="1" dirty="0">
                <a:solidFill>
                  <a:srgbClr val="FFFFFF"/>
                </a:solidFill>
                <a:latin typeface="Arial" panose="020B0604020202020204" pitchFamily="34" charset="0"/>
              </a:rPr>
              <a:t>All Lives Matter</a:t>
            </a:r>
            <a:r>
              <a:rPr lang="en-US" sz="1700" dirty="0">
                <a:solidFill>
                  <a:srgbClr val="FFFFFF"/>
                </a:solidFill>
                <a:latin typeface="Arial" panose="020B0604020202020204" pitchFamily="34" charset="0"/>
              </a:rPr>
              <a:t>-</a:t>
            </a:r>
            <a:r>
              <a:rPr lang="en-US" sz="1700" dirty="0">
                <a:solidFill>
                  <a:srgbClr val="FFFFFF"/>
                </a:solidFill>
                <a:latin typeface="Times New Roman" panose="02020603050405020304" pitchFamily="18" charset="0"/>
                <a:ea typeface="Calibri" panose="020F0502020204030204" pitchFamily="34" charset="0"/>
              </a:rPr>
              <a:t>The phrase </a:t>
            </a:r>
            <a:r>
              <a:rPr lang="en-US" sz="1700" i="1" dirty="0">
                <a:solidFill>
                  <a:srgbClr val="FFFFFF"/>
                </a:solidFill>
                <a:latin typeface="Times New Roman" panose="02020603050405020304" pitchFamily="18" charset="0"/>
                <a:ea typeface="Calibri" panose="020F0502020204030204" pitchFamily="34" charset="0"/>
              </a:rPr>
              <a:t>All Lives Matter</a:t>
            </a:r>
            <a:r>
              <a:rPr lang="en-US" sz="1700" dirty="0">
                <a:solidFill>
                  <a:srgbClr val="FFFFFF"/>
                </a:solidFill>
                <a:latin typeface="Times New Roman" panose="02020603050405020304" pitchFamily="18" charset="0"/>
                <a:ea typeface="Calibri" panose="020F0502020204030204" pitchFamily="34" charset="0"/>
              </a:rPr>
              <a:t> came as a response to Black Lives Matter and was criticized for dismissing and misunderstanding the overall message of Black Lives Matter (Carney, 2016). </a:t>
            </a:r>
            <a:endParaRPr lang="en-US" sz="1700" dirty="0">
              <a:solidFill>
                <a:srgbClr val="FFFFFF"/>
              </a:solidFill>
            </a:endParaRPr>
          </a:p>
        </p:txBody>
      </p:sp>
    </p:spTree>
    <p:extLst>
      <p:ext uri="{BB962C8B-B14F-4D97-AF65-F5344CB8AC3E}">
        <p14:creationId xmlns:p14="http://schemas.microsoft.com/office/powerpoint/2010/main" val="176421784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760F5-3D0D-4162-B8E1-9440F8461CF3}"/>
              </a:ext>
            </a:extLst>
          </p:cNvPr>
          <p:cNvSpPr>
            <a:spLocks noGrp="1"/>
          </p:cNvSpPr>
          <p:nvPr>
            <p:ph type="title"/>
          </p:nvPr>
        </p:nvSpPr>
        <p:spPr/>
        <p:txBody>
          <a:bodyPr/>
          <a:lstStyle/>
          <a:p>
            <a:r>
              <a:rPr lang="en-US" b="1" dirty="0"/>
              <a:t>RACIAL IDENTITY</a:t>
            </a:r>
          </a:p>
        </p:txBody>
      </p:sp>
      <p:sp>
        <p:nvSpPr>
          <p:cNvPr id="3" name="Content Placeholder 2">
            <a:extLst>
              <a:ext uri="{FF2B5EF4-FFF2-40B4-BE49-F238E27FC236}">
                <a16:creationId xmlns:a16="http://schemas.microsoft.com/office/drawing/2014/main" id="{49C06279-1D7A-4296-93C9-94EF8D651278}"/>
              </a:ext>
            </a:extLst>
          </p:cNvPr>
          <p:cNvSpPr>
            <a:spLocks noGrp="1"/>
          </p:cNvSpPr>
          <p:nvPr>
            <p:ph idx="1"/>
          </p:nvPr>
        </p:nvSpPr>
        <p:spPr>
          <a:xfrm>
            <a:off x="457200" y="1494866"/>
            <a:ext cx="8229600" cy="3857719"/>
          </a:xfrm>
        </p:spPr>
        <p:txBody>
          <a:bodyPr>
            <a:normAutofit/>
          </a:bodyPr>
          <a:lstStyle/>
          <a:p>
            <a:pPr marL="0" indent="0">
              <a:buNone/>
            </a:pPr>
            <a:endParaRPr lang="en-US" dirty="0"/>
          </a:p>
          <a:p>
            <a:endParaRPr lang="en-US" dirty="0">
              <a:latin typeface="+mj-lt"/>
            </a:endParaRPr>
          </a:p>
          <a:p>
            <a:pPr marL="0" indent="0">
              <a:buNone/>
            </a:pPr>
            <a:r>
              <a:rPr lang="en-US" dirty="0">
                <a:latin typeface="+mj-lt"/>
              </a:rPr>
              <a:t>    #BlackLivesMatter</a:t>
            </a:r>
          </a:p>
          <a:p>
            <a:endParaRPr lang="en-US" dirty="0">
              <a:latin typeface="+mj-lt"/>
            </a:endParaRPr>
          </a:p>
          <a:p>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10E04090-15A4-467E-B951-3D0D91542DB2}"/>
              </a:ext>
            </a:extLst>
          </p:cNvPr>
          <p:cNvPicPr>
            <a:picLocks noChangeAspect="1"/>
          </p:cNvPicPr>
          <p:nvPr/>
        </p:nvPicPr>
        <p:blipFill>
          <a:blip r:embed="rId3"/>
          <a:stretch>
            <a:fillRect/>
          </a:stretch>
        </p:blipFill>
        <p:spPr>
          <a:xfrm>
            <a:off x="5143524" y="1756068"/>
            <a:ext cx="3390876" cy="3345864"/>
          </a:xfrm>
          <a:prstGeom prst="rect">
            <a:avLst/>
          </a:prstGeom>
        </p:spPr>
      </p:pic>
    </p:spTree>
    <p:extLst>
      <p:ext uri="{BB962C8B-B14F-4D97-AF65-F5344CB8AC3E}">
        <p14:creationId xmlns:p14="http://schemas.microsoft.com/office/powerpoint/2010/main" val="4023636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760F5-3D0D-4162-B8E1-9440F8461CF3}"/>
              </a:ext>
            </a:extLst>
          </p:cNvPr>
          <p:cNvSpPr>
            <a:spLocks noGrp="1"/>
          </p:cNvSpPr>
          <p:nvPr>
            <p:ph type="title"/>
          </p:nvPr>
        </p:nvSpPr>
        <p:spPr/>
        <p:txBody>
          <a:bodyPr/>
          <a:lstStyle/>
          <a:p>
            <a:r>
              <a:rPr lang="en-US" b="1" dirty="0"/>
              <a:t>RACIAL IDENTITY</a:t>
            </a:r>
          </a:p>
        </p:txBody>
      </p:sp>
      <p:sp>
        <p:nvSpPr>
          <p:cNvPr id="3" name="Content Placeholder 2">
            <a:extLst>
              <a:ext uri="{FF2B5EF4-FFF2-40B4-BE49-F238E27FC236}">
                <a16:creationId xmlns:a16="http://schemas.microsoft.com/office/drawing/2014/main" id="{49C06279-1D7A-4296-93C9-94EF8D651278}"/>
              </a:ext>
            </a:extLst>
          </p:cNvPr>
          <p:cNvSpPr>
            <a:spLocks noGrp="1"/>
          </p:cNvSpPr>
          <p:nvPr>
            <p:ph idx="1"/>
          </p:nvPr>
        </p:nvSpPr>
        <p:spPr>
          <a:xfrm>
            <a:off x="457200" y="1652338"/>
            <a:ext cx="3954379" cy="4010526"/>
          </a:xfrm>
        </p:spPr>
        <p:txBody>
          <a:bodyPr>
            <a:normAutofit/>
          </a:bodyPr>
          <a:lstStyle/>
          <a:p>
            <a:pPr marL="0" lvl="0" indent="0">
              <a:spcBef>
                <a:spcPts val="0"/>
              </a:spcBef>
              <a:buNone/>
            </a:pPr>
            <a:r>
              <a:rPr lang="en-US" sz="2400" dirty="0">
                <a:solidFill>
                  <a:prstClr val="black"/>
                </a:solidFill>
                <a:latin typeface="+mj-lt"/>
              </a:rPr>
              <a:t>During their medal ceremony in the Olympic Stadium in Mexico City on October 16, 1968, African-American athletes Tommie Smith and John Carlos each raised a black-gloved fist during the playing of the US national anthem, "The Star-Spangled Banner".</a:t>
            </a:r>
          </a:p>
          <a:p>
            <a:pPr marL="0" indent="0">
              <a:buNone/>
            </a:pPr>
            <a:endParaRPr lang="en-US" dirty="0"/>
          </a:p>
        </p:txBody>
      </p:sp>
      <p:pic>
        <p:nvPicPr>
          <p:cNvPr id="5" name="Picture 4">
            <a:extLst>
              <a:ext uri="{FF2B5EF4-FFF2-40B4-BE49-F238E27FC236}">
                <a16:creationId xmlns:a16="http://schemas.microsoft.com/office/drawing/2014/main" id="{EFB4E80D-03DD-4FB4-8FED-42F9E0C995C5}"/>
              </a:ext>
            </a:extLst>
          </p:cNvPr>
          <p:cNvPicPr>
            <a:picLocks noChangeAspect="1"/>
          </p:cNvPicPr>
          <p:nvPr/>
        </p:nvPicPr>
        <p:blipFill>
          <a:blip r:embed="rId3"/>
          <a:stretch>
            <a:fillRect/>
          </a:stretch>
        </p:blipFill>
        <p:spPr>
          <a:xfrm>
            <a:off x="5429670" y="1652338"/>
            <a:ext cx="2576906" cy="3702222"/>
          </a:xfrm>
          <a:prstGeom prst="rect">
            <a:avLst/>
          </a:prstGeom>
        </p:spPr>
      </p:pic>
    </p:spTree>
    <p:extLst>
      <p:ext uri="{BB962C8B-B14F-4D97-AF65-F5344CB8AC3E}">
        <p14:creationId xmlns:p14="http://schemas.microsoft.com/office/powerpoint/2010/main" val="48624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760F5-3D0D-4162-B8E1-9440F8461CF3}"/>
              </a:ext>
            </a:extLst>
          </p:cNvPr>
          <p:cNvSpPr>
            <a:spLocks noGrp="1"/>
          </p:cNvSpPr>
          <p:nvPr>
            <p:ph type="title"/>
          </p:nvPr>
        </p:nvSpPr>
        <p:spPr/>
        <p:txBody>
          <a:bodyPr/>
          <a:lstStyle/>
          <a:p>
            <a:r>
              <a:rPr lang="en-US" b="1" dirty="0"/>
              <a:t>RACIAL IDENTITY</a:t>
            </a:r>
          </a:p>
        </p:txBody>
      </p:sp>
      <p:sp>
        <p:nvSpPr>
          <p:cNvPr id="3" name="Content Placeholder 2">
            <a:extLst>
              <a:ext uri="{FF2B5EF4-FFF2-40B4-BE49-F238E27FC236}">
                <a16:creationId xmlns:a16="http://schemas.microsoft.com/office/drawing/2014/main" id="{49C06279-1D7A-4296-93C9-94EF8D651278}"/>
              </a:ext>
            </a:extLst>
          </p:cNvPr>
          <p:cNvSpPr>
            <a:spLocks noGrp="1"/>
          </p:cNvSpPr>
          <p:nvPr>
            <p:ph idx="1"/>
          </p:nvPr>
        </p:nvSpPr>
        <p:spPr>
          <a:xfrm>
            <a:off x="457200" y="1652338"/>
            <a:ext cx="3954379" cy="4010526"/>
          </a:xfrm>
        </p:spPr>
        <p:txBody>
          <a:bodyPr>
            <a:normAutofit/>
          </a:bodyPr>
          <a:lstStyle/>
          <a:p>
            <a:pPr marL="0" lvl="0" indent="0">
              <a:spcBef>
                <a:spcPts val="0"/>
              </a:spcBef>
              <a:buNone/>
            </a:pPr>
            <a:endParaRPr lang="en-US" sz="2000" dirty="0">
              <a:solidFill>
                <a:prstClr val="black"/>
              </a:solidFill>
            </a:endParaRPr>
          </a:p>
          <a:p>
            <a:pPr marL="0" lvl="0" indent="0">
              <a:spcBef>
                <a:spcPts val="0"/>
              </a:spcBef>
              <a:buNone/>
            </a:pPr>
            <a:r>
              <a:rPr lang="en-US" sz="2000" dirty="0">
                <a:solidFill>
                  <a:prstClr val="black"/>
                </a:solidFill>
                <a:latin typeface="+mj-lt"/>
              </a:rPr>
              <a:t>During the 49ers' third preseason game in 2016, Kaepernick began to sit during the playing of the U.S. national anthem prior to games, rather than stand as is customary, as a protest against racial injustice and systematic oppression in the country.</a:t>
            </a:r>
          </a:p>
          <a:p>
            <a:pPr marL="0" indent="0">
              <a:buNone/>
            </a:pPr>
            <a:endParaRPr lang="en-US" dirty="0"/>
          </a:p>
        </p:txBody>
      </p:sp>
      <p:pic>
        <p:nvPicPr>
          <p:cNvPr id="4" name="Picture 3">
            <a:extLst>
              <a:ext uri="{FF2B5EF4-FFF2-40B4-BE49-F238E27FC236}">
                <a16:creationId xmlns:a16="http://schemas.microsoft.com/office/drawing/2014/main" id="{A416A9CE-DA24-43E3-9238-CF61AD2BAE4A}"/>
              </a:ext>
            </a:extLst>
          </p:cNvPr>
          <p:cNvPicPr>
            <a:picLocks noChangeAspect="1"/>
          </p:cNvPicPr>
          <p:nvPr/>
        </p:nvPicPr>
        <p:blipFill>
          <a:blip r:embed="rId3"/>
          <a:stretch>
            <a:fillRect/>
          </a:stretch>
        </p:blipFill>
        <p:spPr>
          <a:xfrm>
            <a:off x="4411579" y="1429320"/>
            <a:ext cx="4346825" cy="4456562"/>
          </a:xfrm>
          <a:prstGeom prst="rect">
            <a:avLst/>
          </a:prstGeom>
        </p:spPr>
      </p:pic>
    </p:spTree>
    <p:extLst>
      <p:ext uri="{BB962C8B-B14F-4D97-AF65-F5344CB8AC3E}">
        <p14:creationId xmlns:p14="http://schemas.microsoft.com/office/powerpoint/2010/main" val="2695774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760F5-3D0D-4162-B8E1-9440F8461CF3}"/>
              </a:ext>
            </a:extLst>
          </p:cNvPr>
          <p:cNvSpPr>
            <a:spLocks noGrp="1"/>
          </p:cNvSpPr>
          <p:nvPr>
            <p:ph type="title"/>
          </p:nvPr>
        </p:nvSpPr>
        <p:spPr/>
        <p:txBody>
          <a:bodyPr/>
          <a:lstStyle/>
          <a:p>
            <a:r>
              <a:rPr lang="en-US" b="1" dirty="0"/>
              <a:t>RACIAL IDENTITY</a:t>
            </a:r>
          </a:p>
        </p:txBody>
      </p:sp>
      <p:sp>
        <p:nvSpPr>
          <p:cNvPr id="3" name="Content Placeholder 2">
            <a:extLst>
              <a:ext uri="{FF2B5EF4-FFF2-40B4-BE49-F238E27FC236}">
                <a16:creationId xmlns:a16="http://schemas.microsoft.com/office/drawing/2014/main" id="{49C06279-1D7A-4296-93C9-94EF8D651278}"/>
              </a:ext>
            </a:extLst>
          </p:cNvPr>
          <p:cNvSpPr>
            <a:spLocks noGrp="1"/>
          </p:cNvSpPr>
          <p:nvPr>
            <p:ph idx="1"/>
          </p:nvPr>
        </p:nvSpPr>
        <p:spPr>
          <a:xfrm>
            <a:off x="457200" y="1652338"/>
            <a:ext cx="3954379" cy="4010526"/>
          </a:xfrm>
        </p:spPr>
        <p:txBody>
          <a:bodyPr>
            <a:normAutofit/>
          </a:bodyPr>
          <a:lstStyle/>
          <a:p>
            <a:pPr marL="0" lvl="0" indent="0">
              <a:spcBef>
                <a:spcPts val="0"/>
              </a:spcBef>
              <a:buNone/>
            </a:pPr>
            <a:endParaRPr lang="en-US" sz="2000" dirty="0">
              <a:solidFill>
                <a:prstClr val="black"/>
              </a:solidFill>
            </a:endParaRPr>
          </a:p>
          <a:p>
            <a:pPr marL="0" indent="0">
              <a:buNone/>
            </a:pPr>
            <a:endParaRPr lang="en-US" dirty="0"/>
          </a:p>
        </p:txBody>
      </p:sp>
      <p:sp>
        <p:nvSpPr>
          <p:cNvPr id="4" name="Rectangle 3">
            <a:extLst>
              <a:ext uri="{FF2B5EF4-FFF2-40B4-BE49-F238E27FC236}">
                <a16:creationId xmlns:a16="http://schemas.microsoft.com/office/drawing/2014/main" id="{A566A271-114E-4C7F-BA0E-9F45581B6573}"/>
              </a:ext>
            </a:extLst>
          </p:cNvPr>
          <p:cNvSpPr/>
          <p:nvPr/>
        </p:nvSpPr>
        <p:spPr>
          <a:xfrm>
            <a:off x="570016" y="1652338"/>
            <a:ext cx="8116784" cy="1569660"/>
          </a:xfrm>
          <a:prstGeom prst="rect">
            <a:avLst/>
          </a:prstGeom>
        </p:spPr>
        <p:txBody>
          <a:bodyPr wrap="square">
            <a:spAutoFit/>
          </a:bodyPr>
          <a:lstStyle/>
          <a:p>
            <a:pPr lvl="0"/>
            <a:r>
              <a:rPr lang="en-US" sz="2400" b="1" dirty="0">
                <a:solidFill>
                  <a:prstClr val="black"/>
                </a:solidFill>
                <a:latin typeface="+mj-lt"/>
              </a:rPr>
              <a:t>Naomi Osaka </a:t>
            </a:r>
            <a:r>
              <a:rPr lang="en-US" sz="2400" dirty="0">
                <a:solidFill>
                  <a:prstClr val="black"/>
                </a:solidFill>
                <a:latin typeface="+mj-lt"/>
              </a:rPr>
              <a:t>defeated legendary tennis star </a:t>
            </a:r>
            <a:r>
              <a:rPr lang="en-US" sz="2400" b="1" dirty="0">
                <a:solidFill>
                  <a:prstClr val="black"/>
                </a:solidFill>
                <a:latin typeface="+mj-lt"/>
              </a:rPr>
              <a:t>Serena Williams </a:t>
            </a:r>
            <a:r>
              <a:rPr lang="en-US" sz="2400" dirty="0">
                <a:solidFill>
                  <a:prstClr val="black"/>
                </a:solidFill>
                <a:latin typeface="+mj-lt"/>
              </a:rPr>
              <a:t>to become the first Grand Slam singles champion.</a:t>
            </a:r>
          </a:p>
          <a:p>
            <a:pPr lvl="0"/>
            <a:endParaRPr lang="en-US" sz="2400" dirty="0">
              <a:solidFill>
                <a:prstClr val="black"/>
              </a:solidFill>
              <a:latin typeface="+mj-lt"/>
            </a:endParaRPr>
          </a:p>
        </p:txBody>
      </p:sp>
      <p:pic>
        <p:nvPicPr>
          <p:cNvPr id="5" name="Picture 4">
            <a:extLst>
              <a:ext uri="{FF2B5EF4-FFF2-40B4-BE49-F238E27FC236}">
                <a16:creationId xmlns:a16="http://schemas.microsoft.com/office/drawing/2014/main" id="{D9AE7C10-461D-564F-AC5E-83528AE8BAB4}"/>
              </a:ext>
            </a:extLst>
          </p:cNvPr>
          <p:cNvPicPr>
            <a:picLocks noChangeAspect="1"/>
          </p:cNvPicPr>
          <p:nvPr/>
        </p:nvPicPr>
        <p:blipFill>
          <a:blip r:embed="rId3"/>
          <a:stretch>
            <a:fillRect/>
          </a:stretch>
        </p:blipFill>
        <p:spPr>
          <a:xfrm>
            <a:off x="605810" y="2910826"/>
            <a:ext cx="3829792" cy="2688840"/>
          </a:xfrm>
          <a:prstGeom prst="rect">
            <a:avLst/>
          </a:prstGeom>
        </p:spPr>
      </p:pic>
      <p:pic>
        <p:nvPicPr>
          <p:cNvPr id="6" name="Picture 5">
            <a:extLst>
              <a:ext uri="{FF2B5EF4-FFF2-40B4-BE49-F238E27FC236}">
                <a16:creationId xmlns:a16="http://schemas.microsoft.com/office/drawing/2014/main" id="{A20467FD-46D5-3A4D-82FA-F698FDC5A91F}"/>
              </a:ext>
            </a:extLst>
          </p:cNvPr>
          <p:cNvPicPr>
            <a:picLocks noChangeAspect="1"/>
          </p:cNvPicPr>
          <p:nvPr/>
        </p:nvPicPr>
        <p:blipFill>
          <a:blip r:embed="rId4"/>
          <a:stretch>
            <a:fillRect/>
          </a:stretch>
        </p:blipFill>
        <p:spPr>
          <a:xfrm>
            <a:off x="4560904" y="2865305"/>
            <a:ext cx="4125896" cy="2797559"/>
          </a:xfrm>
          <a:prstGeom prst="rect">
            <a:avLst/>
          </a:prstGeom>
        </p:spPr>
      </p:pic>
    </p:spTree>
    <p:extLst>
      <p:ext uri="{BB962C8B-B14F-4D97-AF65-F5344CB8AC3E}">
        <p14:creationId xmlns:p14="http://schemas.microsoft.com/office/powerpoint/2010/main" val="2847015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1D7179B-FF7C-482F-B3D9-2BE9ED113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725"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CEB29E1-D18F-4168-8F10-8F286926580F}"/>
              </a:ext>
            </a:extLst>
          </p:cNvPr>
          <p:cNvSpPr>
            <a:spLocks noGrp="1"/>
          </p:cNvSpPr>
          <p:nvPr>
            <p:ph type="title"/>
          </p:nvPr>
        </p:nvSpPr>
        <p:spPr>
          <a:xfrm>
            <a:off x="624751" y="365125"/>
            <a:ext cx="2980250" cy="5811837"/>
          </a:xfrm>
        </p:spPr>
        <p:txBody>
          <a:bodyPr>
            <a:normAutofit/>
          </a:bodyPr>
          <a:lstStyle/>
          <a:p>
            <a:r>
              <a:rPr lang="en-US" b="1">
                <a:solidFill>
                  <a:srgbClr val="FFFFFF"/>
                </a:solidFill>
              </a:rPr>
              <a:t>BLACK COLLEGE </a:t>
            </a:r>
            <a:br>
              <a:rPr lang="en-US" b="1">
                <a:solidFill>
                  <a:srgbClr val="FFFFFF"/>
                </a:solidFill>
              </a:rPr>
            </a:br>
            <a:r>
              <a:rPr lang="en-US" b="1">
                <a:solidFill>
                  <a:srgbClr val="FFFFFF"/>
                </a:solidFill>
              </a:rPr>
              <a:t>STUDENT-ATHLETE STRESS</a:t>
            </a:r>
          </a:p>
        </p:txBody>
      </p:sp>
      <p:sp>
        <p:nvSpPr>
          <p:cNvPr id="3" name="Content Placeholder 2">
            <a:extLst>
              <a:ext uri="{FF2B5EF4-FFF2-40B4-BE49-F238E27FC236}">
                <a16:creationId xmlns:a16="http://schemas.microsoft.com/office/drawing/2014/main" id="{16AF9AA8-D739-4130-A959-FC5B7A5BD236}"/>
              </a:ext>
            </a:extLst>
          </p:cNvPr>
          <p:cNvSpPr>
            <a:spLocks noGrp="1"/>
          </p:cNvSpPr>
          <p:nvPr>
            <p:ph idx="1"/>
          </p:nvPr>
        </p:nvSpPr>
        <p:spPr>
          <a:xfrm>
            <a:off x="4017695" y="365125"/>
            <a:ext cx="4497653" cy="5811837"/>
          </a:xfrm>
        </p:spPr>
        <p:txBody>
          <a:bodyPr anchor="ctr">
            <a:normAutofit/>
          </a:bodyPr>
          <a:lstStyle/>
          <a:p>
            <a:pPr lvl="0"/>
            <a:endParaRPr lang="en-US" sz="1700">
              <a:solidFill>
                <a:srgbClr val="FFFFFF"/>
              </a:solidFill>
            </a:endParaRPr>
          </a:p>
          <a:p>
            <a:pPr marL="0" lvl="0" indent="0">
              <a:buNone/>
            </a:pPr>
            <a:endParaRPr lang="en-US" sz="1700">
              <a:solidFill>
                <a:srgbClr val="FFFFFF"/>
              </a:solidFill>
              <a:latin typeface="+mj-lt"/>
            </a:endParaRPr>
          </a:p>
          <a:p>
            <a:pPr marL="0" lvl="0" indent="0">
              <a:buNone/>
            </a:pPr>
            <a:r>
              <a:rPr lang="en-US" sz="1700">
                <a:solidFill>
                  <a:srgbClr val="FFFFFF"/>
                </a:solidFill>
                <a:latin typeface="+mj-lt"/>
              </a:rPr>
              <a:t>Dr. Ryan Sutton (2017) reported that, “research has shown that the </a:t>
            </a:r>
            <a:r>
              <a:rPr lang="en-US" sz="1700" b="1">
                <a:solidFill>
                  <a:srgbClr val="FFFFFF"/>
                </a:solidFill>
                <a:latin typeface="+mj-lt"/>
              </a:rPr>
              <a:t>impact of racial trauma </a:t>
            </a:r>
            <a:r>
              <a:rPr lang="en-US" sz="1700">
                <a:solidFill>
                  <a:srgbClr val="FFFFFF"/>
                </a:solidFill>
                <a:latin typeface="+mj-lt"/>
              </a:rPr>
              <a:t>increases depression, anxiety and even PTSD.” (Sutton, 2017)</a:t>
            </a:r>
            <a:endParaRPr lang="en-US" sz="1700">
              <a:solidFill>
                <a:srgbClr val="FFFFFF"/>
              </a:solidFill>
              <a:latin typeface="+mj-lt"/>
              <a:ea typeface="Calibri" panose="020F0502020204030204" pitchFamily="34" charset="0"/>
            </a:endParaRPr>
          </a:p>
          <a:p>
            <a:pPr marL="0" indent="0">
              <a:buNone/>
            </a:pPr>
            <a:endParaRPr lang="en-US" sz="1700">
              <a:solidFill>
                <a:srgbClr val="FFFFFF"/>
              </a:solidFill>
            </a:endParaRPr>
          </a:p>
        </p:txBody>
      </p:sp>
    </p:spTree>
    <p:extLst>
      <p:ext uri="{BB962C8B-B14F-4D97-AF65-F5344CB8AC3E}">
        <p14:creationId xmlns:p14="http://schemas.microsoft.com/office/powerpoint/2010/main" val="3320572108"/>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55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480060"/>
            <a:ext cx="258191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1C83385-595A-BD43-8F72-22BCD4D119D4}"/>
              </a:ext>
            </a:extLst>
          </p:cNvPr>
          <p:cNvPicPr>
            <a:picLocks noChangeAspect="1"/>
          </p:cNvPicPr>
          <p:nvPr/>
        </p:nvPicPr>
        <p:blipFill>
          <a:blip r:embed="rId2"/>
          <a:stretch>
            <a:fillRect/>
          </a:stretch>
        </p:blipFill>
        <p:spPr>
          <a:xfrm>
            <a:off x="466911" y="1004321"/>
            <a:ext cx="2341608" cy="1753945"/>
          </a:xfrm>
          <a:prstGeom prst="rect">
            <a:avLst/>
          </a:prstGeom>
        </p:spPr>
      </p:pic>
      <p:sp>
        <p:nvSpPr>
          <p:cNvPr id="20" name="Rectangle 19">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998" y="487090"/>
            <a:ext cx="269113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147212F-0D0D-6748-9836-941BD8712C85}"/>
              </a:ext>
            </a:extLst>
          </p:cNvPr>
          <p:cNvPicPr>
            <a:picLocks noChangeAspect="1"/>
          </p:cNvPicPr>
          <p:nvPr/>
        </p:nvPicPr>
        <p:blipFill>
          <a:blip r:embed="rId3"/>
          <a:stretch>
            <a:fillRect/>
          </a:stretch>
        </p:blipFill>
        <p:spPr>
          <a:xfrm>
            <a:off x="6235138" y="1073061"/>
            <a:ext cx="2439677" cy="1623494"/>
          </a:xfrm>
          <a:prstGeom prst="rect">
            <a:avLst/>
          </a:prstGeom>
        </p:spPr>
      </p:pic>
      <p:sp>
        <p:nvSpPr>
          <p:cNvPr id="22" name="Rectangle 21">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3603670"/>
            <a:ext cx="258191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B7522BA-17D8-704F-A97B-53880B6530F9}"/>
              </a:ext>
            </a:extLst>
          </p:cNvPr>
          <p:cNvPicPr>
            <a:picLocks noChangeAspect="1"/>
          </p:cNvPicPr>
          <p:nvPr/>
        </p:nvPicPr>
        <p:blipFill rotWithShape="1">
          <a:blip r:embed="rId4"/>
          <a:srcRect l="3037" r="10668" b="3"/>
          <a:stretch/>
        </p:blipFill>
        <p:spPr>
          <a:xfrm>
            <a:off x="564786" y="3748194"/>
            <a:ext cx="2132958" cy="2471631"/>
          </a:xfrm>
          <a:prstGeom prst="rect">
            <a:avLst/>
          </a:prstGeom>
        </p:spPr>
      </p:pic>
      <p:sp>
        <p:nvSpPr>
          <p:cNvPr id="24" name="Rectangle 23">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3" y="487090"/>
            <a:ext cx="2691128"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14AC833-7B59-7545-A554-B9D25C2CEB16}"/>
              </a:ext>
            </a:extLst>
          </p:cNvPr>
          <p:cNvPicPr>
            <a:picLocks noChangeAspect="1"/>
          </p:cNvPicPr>
          <p:nvPr/>
        </p:nvPicPr>
        <p:blipFill>
          <a:blip r:embed="rId5"/>
          <a:stretch>
            <a:fillRect/>
          </a:stretch>
        </p:blipFill>
        <p:spPr>
          <a:xfrm>
            <a:off x="3286257" y="1975146"/>
            <a:ext cx="2439677" cy="2921768"/>
          </a:xfrm>
          <a:prstGeom prst="rect">
            <a:avLst/>
          </a:prstGeom>
        </p:spPr>
      </p:pic>
      <p:sp>
        <p:nvSpPr>
          <p:cNvPr id="26" name="Rectangle 25">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126" y="3603670"/>
            <a:ext cx="2700875"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D2AD914B-85FB-624B-94B7-277507C9763C}"/>
              </a:ext>
            </a:extLst>
          </p:cNvPr>
          <p:cNvPicPr>
            <a:picLocks noGrp="1" noChangeAspect="1"/>
          </p:cNvPicPr>
          <p:nvPr>
            <p:ph idx="1"/>
          </p:nvPr>
        </p:nvPicPr>
        <p:blipFill>
          <a:blip r:embed="rId6"/>
          <a:stretch>
            <a:fillRect/>
          </a:stretch>
        </p:blipFill>
        <p:spPr>
          <a:xfrm>
            <a:off x="6235138" y="4377605"/>
            <a:ext cx="2439677" cy="1219838"/>
          </a:xfrm>
          <a:prstGeom prst="rect">
            <a:avLst/>
          </a:prstGeom>
        </p:spPr>
      </p:pic>
    </p:spTree>
    <p:extLst>
      <p:ext uri="{BB962C8B-B14F-4D97-AF65-F5344CB8AC3E}">
        <p14:creationId xmlns:p14="http://schemas.microsoft.com/office/powerpoint/2010/main" val="1548091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6E280B-EF97-4AFD-ABBB-EAEA1827E085}"/>
              </a:ext>
            </a:extLst>
          </p:cNvPr>
          <p:cNvSpPr>
            <a:spLocks noGrp="1"/>
          </p:cNvSpPr>
          <p:nvPr>
            <p:ph type="title"/>
          </p:nvPr>
        </p:nvSpPr>
        <p:spPr>
          <a:xfrm>
            <a:off x="647271" y="1012004"/>
            <a:ext cx="2562119" cy="4795408"/>
          </a:xfrm>
        </p:spPr>
        <p:txBody>
          <a:bodyPr>
            <a:normAutofit/>
          </a:bodyPr>
          <a:lstStyle/>
          <a:p>
            <a:r>
              <a:rPr lang="en-US" sz="4100" b="1">
                <a:solidFill>
                  <a:srgbClr val="FFFFFF"/>
                </a:solidFill>
              </a:rPr>
              <a:t>IDENTITY RACE-BASED STRESS</a:t>
            </a:r>
          </a:p>
        </p:txBody>
      </p:sp>
      <p:graphicFrame>
        <p:nvGraphicFramePr>
          <p:cNvPr id="5" name="Content Placeholder 2">
            <a:extLst>
              <a:ext uri="{FF2B5EF4-FFF2-40B4-BE49-F238E27FC236}">
                <a16:creationId xmlns:a16="http://schemas.microsoft.com/office/drawing/2014/main" id="{B78D6567-C443-44F9-B545-1A5FAF8D6FCC}"/>
              </a:ext>
            </a:extLst>
          </p:cNvPr>
          <p:cNvGraphicFramePr>
            <a:graphicFrameLocks noGrp="1"/>
          </p:cNvGraphicFramePr>
          <p:nvPr>
            <p:ph idx="1"/>
            <p:extLst>
              <p:ext uri="{D42A27DB-BD31-4B8C-83A1-F6EECF244321}">
                <p14:modId xmlns:p14="http://schemas.microsoft.com/office/powerpoint/2010/main" val="1665889978"/>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2645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33BD1F-6677-425B-9CFD-CAC9ED2B3200}"/>
              </a:ext>
            </a:extLst>
          </p:cNvPr>
          <p:cNvSpPr>
            <a:spLocks noGrp="1"/>
          </p:cNvSpPr>
          <p:nvPr>
            <p:ph type="title"/>
          </p:nvPr>
        </p:nvSpPr>
        <p:spPr>
          <a:xfrm>
            <a:off x="603503" y="640263"/>
            <a:ext cx="2463248" cy="5254510"/>
          </a:xfrm>
        </p:spPr>
        <p:txBody>
          <a:bodyPr>
            <a:normAutofit/>
          </a:bodyPr>
          <a:lstStyle/>
          <a:p>
            <a:r>
              <a:rPr lang="en-US" sz="2100" b="1"/>
              <a:t>INTRODUCTION</a:t>
            </a:r>
            <a:endParaRPr lang="en-US" sz="2100" b="1" dirty="0"/>
          </a:p>
        </p:txBody>
      </p:sp>
      <p:sp>
        <p:nvSpPr>
          <p:cNvPr id="3" name="Content Placeholder 2">
            <a:extLst>
              <a:ext uri="{FF2B5EF4-FFF2-40B4-BE49-F238E27FC236}">
                <a16:creationId xmlns:a16="http://schemas.microsoft.com/office/drawing/2014/main" id="{70DA6EB7-FBA7-4099-A9FC-77CD07B8B2FA}"/>
              </a:ext>
            </a:extLst>
          </p:cNvPr>
          <p:cNvSpPr>
            <a:spLocks noGrp="1"/>
          </p:cNvSpPr>
          <p:nvPr>
            <p:ph idx="1"/>
          </p:nvPr>
        </p:nvSpPr>
        <p:spPr>
          <a:xfrm>
            <a:off x="4018787" y="0"/>
            <a:ext cx="4521710" cy="6768935"/>
          </a:xfrm>
        </p:spPr>
        <p:txBody>
          <a:bodyPr anchor="ctr">
            <a:normAutofit fontScale="85000" lnSpcReduction="10000"/>
          </a:bodyPr>
          <a:lstStyle/>
          <a:p>
            <a:pPr lvl="0">
              <a:lnSpc>
                <a:spcPct val="90000"/>
              </a:lnSpc>
            </a:pPr>
            <a:endParaRPr lang="en-US" sz="1900" dirty="0">
              <a:solidFill>
                <a:schemeClr val="bg1"/>
              </a:solidFill>
              <a:latin typeface="+mj-lt"/>
            </a:endParaRPr>
          </a:p>
          <a:p>
            <a:pPr lvl="0">
              <a:lnSpc>
                <a:spcPct val="90000"/>
              </a:lnSpc>
            </a:pPr>
            <a:r>
              <a:rPr lang="en-US" sz="1900" dirty="0">
                <a:solidFill>
                  <a:schemeClr val="bg1"/>
                </a:solidFill>
                <a:latin typeface="+mj-lt"/>
              </a:rPr>
              <a:t>Third Year Doctoral Student in Counselor Education and Supervision, Multicultural and Social Justice Cognate</a:t>
            </a:r>
          </a:p>
          <a:p>
            <a:pPr lvl="0">
              <a:lnSpc>
                <a:spcPct val="90000"/>
              </a:lnSpc>
            </a:pPr>
            <a:endParaRPr lang="en-US" sz="1900" dirty="0">
              <a:solidFill>
                <a:schemeClr val="bg1"/>
              </a:solidFill>
              <a:latin typeface="+mj-lt"/>
            </a:endParaRPr>
          </a:p>
          <a:p>
            <a:pPr lvl="0">
              <a:lnSpc>
                <a:spcPct val="90000"/>
              </a:lnSpc>
            </a:pPr>
            <a:r>
              <a:rPr lang="en-US" sz="1900" dirty="0">
                <a:solidFill>
                  <a:schemeClr val="bg1"/>
                </a:solidFill>
                <a:latin typeface="+mj-lt"/>
              </a:rPr>
              <a:t>Mental Health College Counselor, University of Cincinnati Sports Medicine Department, University of Dayton College Counseling Center</a:t>
            </a:r>
          </a:p>
          <a:p>
            <a:pPr lvl="0">
              <a:lnSpc>
                <a:spcPct val="90000"/>
              </a:lnSpc>
            </a:pPr>
            <a:endParaRPr lang="en-US" sz="1900" dirty="0">
              <a:solidFill>
                <a:schemeClr val="bg1"/>
              </a:solidFill>
              <a:latin typeface="+mj-lt"/>
            </a:endParaRPr>
          </a:p>
          <a:p>
            <a:pPr lvl="0">
              <a:lnSpc>
                <a:spcPct val="90000"/>
              </a:lnSpc>
            </a:pPr>
            <a:r>
              <a:rPr lang="en-US" sz="1900" dirty="0">
                <a:solidFill>
                  <a:schemeClr val="bg1"/>
                </a:solidFill>
                <a:latin typeface="+mj-lt"/>
              </a:rPr>
              <a:t>Owner of Developing Me! Counseling, &amp; Consulting, LLC</a:t>
            </a:r>
          </a:p>
          <a:p>
            <a:pPr lvl="0">
              <a:lnSpc>
                <a:spcPct val="90000"/>
              </a:lnSpc>
            </a:pPr>
            <a:endParaRPr lang="en-US" sz="1900" dirty="0">
              <a:solidFill>
                <a:schemeClr val="bg1"/>
              </a:solidFill>
              <a:latin typeface="+mj-lt"/>
            </a:endParaRPr>
          </a:p>
          <a:p>
            <a:pPr lvl="0">
              <a:lnSpc>
                <a:spcPct val="90000"/>
              </a:lnSpc>
            </a:pPr>
            <a:r>
              <a:rPr lang="en-US" sz="1900" dirty="0">
                <a:solidFill>
                  <a:schemeClr val="bg1"/>
                </a:solidFill>
                <a:latin typeface="+mj-lt"/>
              </a:rPr>
              <a:t>National Certified Counselor (NCC)</a:t>
            </a:r>
          </a:p>
          <a:p>
            <a:pPr lvl="0">
              <a:lnSpc>
                <a:spcPct val="90000"/>
              </a:lnSpc>
            </a:pPr>
            <a:endParaRPr lang="en-US" sz="1900" dirty="0">
              <a:solidFill>
                <a:schemeClr val="bg1"/>
              </a:solidFill>
              <a:latin typeface="+mj-lt"/>
            </a:endParaRPr>
          </a:p>
          <a:p>
            <a:pPr lvl="0">
              <a:lnSpc>
                <a:spcPct val="90000"/>
              </a:lnSpc>
            </a:pPr>
            <a:r>
              <a:rPr lang="en-US" sz="1900" dirty="0">
                <a:solidFill>
                  <a:schemeClr val="bg1"/>
                </a:solidFill>
                <a:latin typeface="+mj-lt"/>
              </a:rPr>
              <a:t>Licensed Professional Counselor (LPC)</a:t>
            </a:r>
          </a:p>
          <a:p>
            <a:pPr lvl="0">
              <a:lnSpc>
                <a:spcPct val="90000"/>
              </a:lnSpc>
            </a:pPr>
            <a:endParaRPr lang="en-US" sz="1900" dirty="0">
              <a:solidFill>
                <a:schemeClr val="bg1"/>
              </a:solidFill>
              <a:latin typeface="+mj-lt"/>
            </a:endParaRPr>
          </a:p>
          <a:p>
            <a:pPr lvl="0">
              <a:lnSpc>
                <a:spcPct val="90000"/>
              </a:lnSpc>
            </a:pPr>
            <a:r>
              <a:rPr lang="en-US" sz="1900" dirty="0">
                <a:solidFill>
                  <a:schemeClr val="bg1"/>
                </a:solidFill>
                <a:latin typeface="+mj-lt"/>
              </a:rPr>
              <a:t>Master’s in Clinical and Mental Health Counseling, University of Dayton </a:t>
            </a:r>
          </a:p>
          <a:p>
            <a:pPr lvl="0">
              <a:lnSpc>
                <a:spcPct val="90000"/>
              </a:lnSpc>
            </a:pPr>
            <a:endParaRPr lang="en-US" sz="1900" dirty="0">
              <a:solidFill>
                <a:schemeClr val="bg1"/>
              </a:solidFill>
              <a:latin typeface="+mj-lt"/>
            </a:endParaRPr>
          </a:p>
          <a:p>
            <a:pPr lvl="0">
              <a:lnSpc>
                <a:spcPct val="90000"/>
              </a:lnSpc>
            </a:pPr>
            <a:r>
              <a:rPr lang="en-US" sz="1900" dirty="0">
                <a:solidFill>
                  <a:schemeClr val="bg1"/>
                </a:solidFill>
                <a:latin typeface="+mj-lt"/>
              </a:rPr>
              <a:t>Master’s in Coaching Education/Athletic Administration, Ohio University </a:t>
            </a:r>
          </a:p>
          <a:p>
            <a:pPr lvl="0">
              <a:lnSpc>
                <a:spcPct val="90000"/>
              </a:lnSpc>
            </a:pPr>
            <a:endParaRPr lang="en-US" sz="1900" dirty="0">
              <a:solidFill>
                <a:schemeClr val="bg1"/>
              </a:solidFill>
              <a:latin typeface="+mj-lt"/>
            </a:endParaRPr>
          </a:p>
          <a:p>
            <a:pPr lvl="0">
              <a:lnSpc>
                <a:spcPct val="90000"/>
              </a:lnSpc>
            </a:pPr>
            <a:r>
              <a:rPr lang="en-US" sz="1900" dirty="0">
                <a:solidFill>
                  <a:schemeClr val="bg1"/>
                </a:solidFill>
                <a:latin typeface="+mj-lt"/>
              </a:rPr>
              <a:t>Bachelor’s in Sport Management, Ohio University  </a:t>
            </a:r>
          </a:p>
          <a:p>
            <a:pPr lvl="0">
              <a:lnSpc>
                <a:spcPct val="90000"/>
              </a:lnSpc>
            </a:pPr>
            <a:endParaRPr lang="en-US" sz="1900" dirty="0">
              <a:solidFill>
                <a:schemeClr val="bg1"/>
              </a:solidFill>
              <a:latin typeface="+mj-lt"/>
            </a:endParaRPr>
          </a:p>
          <a:p>
            <a:pPr lvl="0">
              <a:lnSpc>
                <a:spcPct val="90000"/>
              </a:lnSpc>
            </a:pPr>
            <a:r>
              <a:rPr lang="en-US" sz="1900" dirty="0">
                <a:solidFill>
                  <a:schemeClr val="bg1"/>
                </a:solidFill>
                <a:latin typeface="+mj-lt"/>
              </a:rPr>
              <a:t>Former Division I Women’s Basketball Player at Ohio University </a:t>
            </a:r>
          </a:p>
          <a:p>
            <a:pPr marL="0" indent="0">
              <a:lnSpc>
                <a:spcPct val="90000"/>
              </a:lnSpc>
              <a:buNone/>
            </a:pPr>
            <a:endParaRPr lang="en-US" sz="1600" dirty="0">
              <a:solidFill>
                <a:schemeClr val="bg1"/>
              </a:solidFill>
            </a:endParaRPr>
          </a:p>
        </p:txBody>
      </p:sp>
    </p:spTree>
    <p:extLst>
      <p:ext uri="{BB962C8B-B14F-4D97-AF65-F5344CB8AC3E}">
        <p14:creationId xmlns:p14="http://schemas.microsoft.com/office/powerpoint/2010/main" val="388144747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77E57D-6A88-4B5B-A068-2BA7FF4E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EB29E1-D18F-4168-8F10-8F286926580F}"/>
              </a:ext>
            </a:extLst>
          </p:cNvPr>
          <p:cNvSpPr>
            <a:spLocks noGrp="1"/>
          </p:cNvSpPr>
          <p:nvPr>
            <p:ph type="title"/>
          </p:nvPr>
        </p:nvSpPr>
        <p:spPr>
          <a:xfrm>
            <a:off x="630936" y="502920"/>
            <a:ext cx="7882128" cy="1975104"/>
          </a:xfrm>
        </p:spPr>
        <p:txBody>
          <a:bodyPr anchor="b">
            <a:normAutofit/>
          </a:bodyPr>
          <a:lstStyle/>
          <a:p>
            <a:r>
              <a:rPr lang="en-US" sz="4300" b="1" dirty="0"/>
              <a:t>BLACK COLLEGE </a:t>
            </a:r>
            <a:br>
              <a:rPr lang="en-US" sz="4300" b="1" dirty="0"/>
            </a:br>
            <a:r>
              <a:rPr lang="en-US" sz="4300" b="1" dirty="0"/>
              <a:t>STUDENT-ATHLETE STRESS</a:t>
            </a:r>
          </a:p>
        </p:txBody>
      </p:sp>
      <p:sp>
        <p:nvSpPr>
          <p:cNvPr id="10" name="Rectangle 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079" y="0"/>
            <a:ext cx="7879842"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89407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6AF9AA8-D739-4130-A959-FC5B7A5BD236}"/>
              </a:ext>
            </a:extLst>
          </p:cNvPr>
          <p:cNvSpPr>
            <a:spLocks noGrp="1"/>
          </p:cNvSpPr>
          <p:nvPr>
            <p:ph idx="1"/>
          </p:nvPr>
        </p:nvSpPr>
        <p:spPr>
          <a:xfrm>
            <a:off x="630936" y="3328416"/>
            <a:ext cx="7882128" cy="2715768"/>
          </a:xfrm>
        </p:spPr>
        <p:txBody>
          <a:bodyPr>
            <a:normAutofit fontScale="92500" lnSpcReduction="10000"/>
          </a:bodyPr>
          <a:lstStyle/>
          <a:p>
            <a:pPr marL="0" lvl="0" indent="0" algn="ctr">
              <a:buNone/>
            </a:pPr>
            <a:r>
              <a:rPr lang="en-US" sz="1900" b="1" dirty="0">
                <a:latin typeface="+mj-lt"/>
              </a:rPr>
              <a:t>Environment</a:t>
            </a:r>
          </a:p>
          <a:p>
            <a:pPr marL="0" lvl="0" indent="0" algn="ctr">
              <a:buNone/>
            </a:pPr>
            <a:r>
              <a:rPr lang="en-US" sz="1900" dirty="0">
                <a:latin typeface="+mj-lt"/>
              </a:rPr>
              <a:t>Identifying as a Black College Student-Athlete attending a PWI:</a:t>
            </a:r>
          </a:p>
          <a:p>
            <a:pPr marL="0" lvl="0" indent="0">
              <a:buNone/>
            </a:pPr>
            <a:endParaRPr lang="en-US" sz="1900" dirty="0">
              <a:latin typeface="+mj-lt"/>
            </a:endParaRPr>
          </a:p>
          <a:p>
            <a:pPr marL="0" lvl="0" indent="0">
              <a:buNone/>
            </a:pPr>
            <a:r>
              <a:rPr lang="en-US" sz="1900" dirty="0">
                <a:latin typeface="+mj-lt"/>
              </a:rPr>
              <a:t>Adjusting to racial climate and negotiating their identities of being Black and an athlete on a PWI campus (Anthony &amp; Swank, 2018)</a:t>
            </a:r>
          </a:p>
          <a:p>
            <a:pPr marL="0" lvl="0" indent="0">
              <a:buNone/>
            </a:pPr>
            <a:endParaRPr lang="en-US" sz="1900" dirty="0">
              <a:latin typeface="+mj-lt"/>
            </a:endParaRPr>
          </a:p>
          <a:p>
            <a:pPr marL="0" lvl="0" indent="0">
              <a:buNone/>
            </a:pPr>
            <a:r>
              <a:rPr lang="en-US" sz="1900" dirty="0">
                <a:latin typeface="+mj-lt"/>
              </a:rPr>
              <a:t>Black college student-athletes often receive positive reinforcement for athlete performance, and are viewed as being on campus solely for athletics </a:t>
            </a:r>
            <a:r>
              <a:rPr lang="en-US" sz="1900" dirty="0">
                <a:latin typeface="Arial"/>
              </a:rPr>
              <a:t>(Anthony &amp; Swank, 2018)</a:t>
            </a:r>
            <a:endParaRPr lang="en-US" sz="1900" dirty="0">
              <a:latin typeface="+mj-lt"/>
            </a:endParaRPr>
          </a:p>
          <a:p>
            <a:pPr lvl="0">
              <a:buFont typeface="Arial" panose="020B0604020202020204" pitchFamily="34" charset="0"/>
              <a:buChar char="•"/>
            </a:pPr>
            <a:endParaRPr lang="en-US" sz="1900" dirty="0"/>
          </a:p>
          <a:p>
            <a:pPr marL="0" lvl="0" indent="0">
              <a:buNone/>
            </a:pPr>
            <a:endParaRPr lang="en-US" sz="1900" dirty="0"/>
          </a:p>
        </p:txBody>
      </p:sp>
    </p:spTree>
    <p:extLst>
      <p:ext uri="{BB962C8B-B14F-4D97-AF65-F5344CB8AC3E}">
        <p14:creationId xmlns:p14="http://schemas.microsoft.com/office/powerpoint/2010/main" val="3660762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77E57D-6A88-4B5B-A068-2BA7FF4E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EB29E1-D18F-4168-8F10-8F286926580F}"/>
              </a:ext>
            </a:extLst>
          </p:cNvPr>
          <p:cNvSpPr>
            <a:spLocks noGrp="1"/>
          </p:cNvSpPr>
          <p:nvPr>
            <p:ph type="title"/>
          </p:nvPr>
        </p:nvSpPr>
        <p:spPr>
          <a:xfrm>
            <a:off x="630936" y="502920"/>
            <a:ext cx="7882128" cy="1975104"/>
          </a:xfrm>
        </p:spPr>
        <p:txBody>
          <a:bodyPr anchor="b">
            <a:normAutofit/>
          </a:bodyPr>
          <a:lstStyle/>
          <a:p>
            <a:r>
              <a:rPr lang="en-US" sz="4300" b="1"/>
              <a:t>BLACK COLLEGE </a:t>
            </a:r>
            <a:br>
              <a:rPr lang="en-US" sz="4300" b="1"/>
            </a:br>
            <a:r>
              <a:rPr lang="en-US" sz="4300" b="1"/>
              <a:t>STUDENT-ATHLETE STRESS</a:t>
            </a:r>
          </a:p>
        </p:txBody>
      </p:sp>
      <p:sp>
        <p:nvSpPr>
          <p:cNvPr id="10" name="Rectangle 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079" y="0"/>
            <a:ext cx="7879842"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89407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6AF9AA8-D739-4130-A959-FC5B7A5BD236}"/>
              </a:ext>
            </a:extLst>
          </p:cNvPr>
          <p:cNvSpPr>
            <a:spLocks noGrp="1"/>
          </p:cNvSpPr>
          <p:nvPr>
            <p:ph idx="1"/>
          </p:nvPr>
        </p:nvSpPr>
        <p:spPr>
          <a:xfrm>
            <a:off x="630936" y="3328416"/>
            <a:ext cx="7882128" cy="2715768"/>
          </a:xfrm>
        </p:spPr>
        <p:txBody>
          <a:bodyPr>
            <a:normAutofit/>
          </a:bodyPr>
          <a:lstStyle/>
          <a:p>
            <a:pPr marL="0" lvl="0" indent="0" algn="ctr">
              <a:buNone/>
            </a:pPr>
            <a:r>
              <a:rPr lang="en-US" sz="1900" b="1" dirty="0">
                <a:latin typeface="+mj-lt"/>
              </a:rPr>
              <a:t>Family and Community Pressure</a:t>
            </a:r>
          </a:p>
          <a:p>
            <a:pPr marL="0" lvl="0" indent="0" algn="ctr">
              <a:buNone/>
            </a:pPr>
            <a:endParaRPr lang="en-US" sz="1900" dirty="0">
              <a:latin typeface="+mj-lt"/>
            </a:endParaRPr>
          </a:p>
          <a:p>
            <a:pPr marL="0" lvl="0" indent="0">
              <a:buNone/>
            </a:pPr>
            <a:r>
              <a:rPr lang="en-US" sz="1900" dirty="0">
                <a:latin typeface="+mj-lt"/>
              </a:rPr>
              <a:t>Added pressure and overvaluing of athletics within family, and Black community due to financial gains by playing professionally and funding a college education </a:t>
            </a:r>
            <a:r>
              <a:rPr lang="en-US" sz="1900" dirty="0">
                <a:latin typeface="Arial"/>
              </a:rPr>
              <a:t>(Anthony &amp; Swank, 2018; </a:t>
            </a:r>
            <a:r>
              <a:rPr lang="en-US" sz="1900" dirty="0" err="1">
                <a:latin typeface="Arial"/>
              </a:rPr>
              <a:t>Bimper</a:t>
            </a:r>
            <a:r>
              <a:rPr lang="en-US" sz="1900" dirty="0">
                <a:latin typeface="Arial"/>
              </a:rPr>
              <a:t> &amp; Harrison, 2011)</a:t>
            </a:r>
          </a:p>
          <a:p>
            <a:pPr marL="0" lvl="0" indent="0">
              <a:buNone/>
            </a:pPr>
            <a:endParaRPr lang="en-US" sz="1900" dirty="0">
              <a:latin typeface="Arial"/>
            </a:endParaRPr>
          </a:p>
          <a:p>
            <a:pPr marL="0" lvl="0" indent="0">
              <a:buNone/>
            </a:pPr>
            <a:endParaRPr lang="en-US" sz="1900" dirty="0">
              <a:latin typeface="+mj-lt"/>
            </a:endParaRPr>
          </a:p>
          <a:p>
            <a:pPr lvl="0">
              <a:buFont typeface="Arial" panose="020B0604020202020204" pitchFamily="34" charset="0"/>
              <a:buChar char="•"/>
            </a:pPr>
            <a:endParaRPr lang="en-US" sz="1900" dirty="0"/>
          </a:p>
          <a:p>
            <a:pPr marL="0" lvl="0" indent="0">
              <a:buNone/>
            </a:pPr>
            <a:endParaRPr lang="en-US" sz="1900" dirty="0"/>
          </a:p>
        </p:txBody>
      </p:sp>
    </p:spTree>
    <p:extLst>
      <p:ext uri="{BB962C8B-B14F-4D97-AF65-F5344CB8AC3E}">
        <p14:creationId xmlns:p14="http://schemas.microsoft.com/office/powerpoint/2010/main" val="2178876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051E6-7EEB-408E-9807-49B9C7328F55}"/>
              </a:ext>
            </a:extLst>
          </p:cNvPr>
          <p:cNvSpPr>
            <a:spLocks noGrp="1"/>
          </p:cNvSpPr>
          <p:nvPr>
            <p:ph type="title"/>
          </p:nvPr>
        </p:nvSpPr>
        <p:spPr>
          <a:xfrm>
            <a:off x="457200" y="144379"/>
            <a:ext cx="8229600" cy="1820511"/>
          </a:xfrm>
        </p:spPr>
        <p:txBody>
          <a:bodyPr>
            <a:normAutofit fontScale="90000"/>
          </a:bodyPr>
          <a:lstStyle/>
          <a:p>
            <a:r>
              <a:rPr lang="en-US" b="1" dirty="0"/>
              <a:t>IDENTITY DEVELOPMENT IN BLACK COLLEGE STUDENT-ATHLETES</a:t>
            </a:r>
          </a:p>
        </p:txBody>
      </p:sp>
      <p:sp>
        <p:nvSpPr>
          <p:cNvPr id="3" name="Content Placeholder 2">
            <a:extLst>
              <a:ext uri="{FF2B5EF4-FFF2-40B4-BE49-F238E27FC236}">
                <a16:creationId xmlns:a16="http://schemas.microsoft.com/office/drawing/2014/main" id="{5A1F984B-83BA-4F90-9615-5FF169195196}"/>
              </a:ext>
            </a:extLst>
          </p:cNvPr>
          <p:cNvSpPr>
            <a:spLocks noGrp="1"/>
          </p:cNvSpPr>
          <p:nvPr>
            <p:ph idx="1"/>
          </p:nvPr>
        </p:nvSpPr>
        <p:spPr>
          <a:xfrm>
            <a:off x="457200" y="1964890"/>
            <a:ext cx="8229600" cy="3714015"/>
          </a:xfrm>
        </p:spPr>
        <p:txBody>
          <a:bodyPr>
            <a:normAutofit/>
          </a:bodyPr>
          <a:lstStyle/>
          <a:p>
            <a:pPr marL="0" indent="0">
              <a:buNone/>
            </a:pPr>
            <a:endParaRPr lang="en-US" sz="2400" dirty="0">
              <a:latin typeface="+mj-lt"/>
            </a:endParaRPr>
          </a:p>
          <a:p>
            <a:pPr lvl="0"/>
            <a:endParaRPr lang="en-US" altLang="en-US" sz="2400" kern="0" dirty="0">
              <a:solidFill>
                <a:srgbClr val="000000"/>
              </a:solidFill>
              <a:latin typeface="+mj-lt"/>
              <a:ea typeface="ＭＳ Ｐゴシック" charset="-128"/>
            </a:endParaRPr>
          </a:p>
          <a:p>
            <a:pPr marL="0" lvl="0" indent="0">
              <a:buNone/>
            </a:pPr>
            <a:r>
              <a:rPr lang="en-US" altLang="en-US" sz="2400" b="1" kern="0" dirty="0">
                <a:solidFill>
                  <a:srgbClr val="000000"/>
                </a:solidFill>
                <a:latin typeface="+mj-lt"/>
                <a:ea typeface="ＭＳ Ｐゴシック" charset="-128"/>
              </a:rPr>
              <a:t>Integration of all cultural identities </a:t>
            </a:r>
            <a:r>
              <a:rPr lang="en-US" altLang="en-US" sz="2400" kern="0" dirty="0">
                <a:solidFill>
                  <a:srgbClr val="000000"/>
                </a:solidFill>
                <a:latin typeface="+mj-lt"/>
                <a:ea typeface="ＭＳ Ｐゴシック" charset="-128"/>
              </a:rPr>
              <a:t>is the </a:t>
            </a:r>
            <a:r>
              <a:rPr lang="en-US" altLang="en-US" sz="2400" b="1" kern="0" dirty="0">
                <a:solidFill>
                  <a:srgbClr val="000000"/>
                </a:solidFill>
                <a:latin typeface="+mj-lt"/>
                <a:ea typeface="ＭＳ Ｐゴシック" charset="-128"/>
              </a:rPr>
              <a:t>healthier and more favorable </a:t>
            </a:r>
            <a:r>
              <a:rPr lang="en-US" altLang="en-US" sz="2400" kern="0" dirty="0">
                <a:solidFill>
                  <a:srgbClr val="000000"/>
                </a:solidFill>
                <a:latin typeface="+mj-lt"/>
                <a:ea typeface="ＭＳ Ｐゴシック" charset="-128"/>
              </a:rPr>
              <a:t>acculturation process (Tang &amp; Bashir, 2012)</a:t>
            </a:r>
          </a:p>
          <a:p>
            <a:pPr lvl="0"/>
            <a:endParaRPr lang="en-US" altLang="en-US" sz="2400" kern="0" dirty="0">
              <a:solidFill>
                <a:srgbClr val="000000"/>
              </a:solidFill>
              <a:latin typeface="Arial"/>
              <a:ea typeface="ＭＳ Ｐゴシック" charset="-128"/>
            </a:endParaRPr>
          </a:p>
          <a:p>
            <a:endParaRPr lang="en-US" sz="2000" dirty="0">
              <a:latin typeface="+mj-lt"/>
            </a:endParaRPr>
          </a:p>
        </p:txBody>
      </p:sp>
    </p:spTree>
    <p:extLst>
      <p:ext uri="{BB962C8B-B14F-4D97-AF65-F5344CB8AC3E}">
        <p14:creationId xmlns:p14="http://schemas.microsoft.com/office/powerpoint/2010/main" val="3525800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77E57D-6A88-4B5B-A068-2BA7FF4E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6E280B-EF97-4AFD-ABBB-EAEA1827E085}"/>
              </a:ext>
            </a:extLst>
          </p:cNvPr>
          <p:cNvSpPr>
            <a:spLocks noGrp="1"/>
          </p:cNvSpPr>
          <p:nvPr>
            <p:ph type="title"/>
          </p:nvPr>
        </p:nvSpPr>
        <p:spPr>
          <a:xfrm>
            <a:off x="630936" y="502920"/>
            <a:ext cx="7882128" cy="1975104"/>
          </a:xfrm>
        </p:spPr>
        <p:txBody>
          <a:bodyPr anchor="b">
            <a:normAutofit/>
          </a:bodyPr>
          <a:lstStyle/>
          <a:p>
            <a:r>
              <a:rPr lang="en-US" sz="4700" b="1"/>
              <a:t>IDENTITY RACE-BASED STRESS</a:t>
            </a:r>
          </a:p>
        </p:txBody>
      </p:sp>
      <p:sp>
        <p:nvSpPr>
          <p:cNvPr id="10" name="Rectangle 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079" y="0"/>
            <a:ext cx="7879842"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89407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1F124AD-B0E5-487B-8AFC-6CF4AC504207}"/>
              </a:ext>
            </a:extLst>
          </p:cNvPr>
          <p:cNvSpPr>
            <a:spLocks noGrp="1"/>
          </p:cNvSpPr>
          <p:nvPr>
            <p:ph idx="1"/>
          </p:nvPr>
        </p:nvSpPr>
        <p:spPr>
          <a:xfrm>
            <a:off x="630936" y="3328416"/>
            <a:ext cx="7882128" cy="2715768"/>
          </a:xfrm>
        </p:spPr>
        <p:txBody>
          <a:bodyPr>
            <a:normAutofit/>
          </a:bodyPr>
          <a:lstStyle/>
          <a:p>
            <a:pPr marL="0" indent="0">
              <a:buNone/>
            </a:pPr>
            <a:endParaRPr lang="en-US" sz="1900">
              <a:latin typeface="+mj-lt"/>
              <a:ea typeface="Calibri" panose="020F0502020204030204" pitchFamily="34" charset="0"/>
            </a:endParaRPr>
          </a:p>
          <a:p>
            <a:pPr marL="0" indent="0">
              <a:buNone/>
            </a:pPr>
            <a:r>
              <a:rPr lang="en-US" sz="1900">
                <a:latin typeface="+mj-lt"/>
                <a:ea typeface="Calibri" panose="020F0502020204030204" pitchFamily="34" charset="0"/>
              </a:rPr>
              <a:t>Robert T. Carter's (2007) theory of </a:t>
            </a:r>
            <a:r>
              <a:rPr lang="en-US" sz="1900" b="1">
                <a:latin typeface="+mj-lt"/>
                <a:ea typeface="Calibri" panose="020F0502020204030204" pitchFamily="34" charset="0"/>
              </a:rPr>
              <a:t>Race-based traumatic stress</a:t>
            </a:r>
            <a:r>
              <a:rPr lang="en-US" sz="1900">
                <a:latin typeface="+mj-lt"/>
                <a:ea typeface="Calibri" panose="020F0502020204030204" pitchFamily="34" charset="0"/>
              </a:rPr>
              <a:t> indicates that individuals of color often generate responses similar to </a:t>
            </a:r>
            <a:r>
              <a:rPr lang="en-US" sz="1900" b="1">
                <a:latin typeface="+mj-lt"/>
                <a:ea typeface="Calibri" panose="020F0502020204030204" pitchFamily="34" charset="0"/>
              </a:rPr>
              <a:t>post-traumatic stress </a:t>
            </a:r>
            <a:r>
              <a:rPr lang="en-US" sz="1900">
                <a:latin typeface="+mj-lt"/>
                <a:ea typeface="Calibri" panose="020F0502020204030204" pitchFamily="34" charset="0"/>
              </a:rPr>
              <a:t>when they have experience racially charged discrimination as traumatic (Carter, 2016).  </a:t>
            </a:r>
          </a:p>
          <a:p>
            <a:endParaRPr lang="en-US" sz="190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71051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6E280B-EF97-4AFD-ABBB-EAEA1827E085}"/>
              </a:ext>
            </a:extLst>
          </p:cNvPr>
          <p:cNvSpPr>
            <a:spLocks noGrp="1"/>
          </p:cNvSpPr>
          <p:nvPr>
            <p:ph type="title"/>
          </p:nvPr>
        </p:nvSpPr>
        <p:spPr>
          <a:xfrm>
            <a:off x="630936" y="426720"/>
            <a:ext cx="7879842" cy="1919141"/>
          </a:xfrm>
        </p:spPr>
        <p:txBody>
          <a:bodyPr anchor="b">
            <a:normAutofit/>
          </a:bodyPr>
          <a:lstStyle/>
          <a:p>
            <a:r>
              <a:rPr lang="en-US" sz="5200" b="1"/>
              <a:t>IDENTITY RACE-BASED STRESS</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1F124AD-B0E5-487B-8AFC-6CF4AC504207}"/>
              </a:ext>
            </a:extLst>
          </p:cNvPr>
          <p:cNvSpPr>
            <a:spLocks noGrp="1"/>
          </p:cNvSpPr>
          <p:nvPr>
            <p:ph idx="1"/>
          </p:nvPr>
        </p:nvSpPr>
        <p:spPr>
          <a:xfrm>
            <a:off x="630936" y="3337269"/>
            <a:ext cx="7882128" cy="2905686"/>
          </a:xfrm>
        </p:spPr>
        <p:txBody>
          <a:bodyPr>
            <a:normAutofit/>
          </a:bodyPr>
          <a:lstStyle/>
          <a:p>
            <a:pPr lvl="0"/>
            <a:endParaRPr lang="en-US" sz="1900" dirty="0">
              <a:latin typeface="Times New Roman" panose="02020603050405020304" pitchFamily="18" charset="0"/>
              <a:ea typeface="Calibri" panose="020F0502020204030204" pitchFamily="34" charset="0"/>
            </a:endParaRPr>
          </a:p>
          <a:p>
            <a:pPr marL="0" lvl="0" indent="0">
              <a:buNone/>
            </a:pPr>
            <a:r>
              <a:rPr lang="en-US" sz="1900" dirty="0">
                <a:latin typeface="+mj-lt"/>
                <a:ea typeface="Calibri" panose="020F0502020204030204" pitchFamily="34" charset="0"/>
              </a:rPr>
              <a:t>Carter (2007) defines </a:t>
            </a:r>
            <a:r>
              <a:rPr lang="en-US" sz="1900" b="1" dirty="0">
                <a:latin typeface="+mj-lt"/>
                <a:ea typeface="Calibri" panose="020F0502020204030204" pitchFamily="34" charset="0"/>
              </a:rPr>
              <a:t>Race-based traumatic stress </a:t>
            </a:r>
            <a:r>
              <a:rPr lang="en-US" sz="1900" dirty="0">
                <a:latin typeface="+mj-lt"/>
                <a:ea typeface="Calibri" panose="020F0502020204030204" pitchFamily="34" charset="0"/>
              </a:rPr>
              <a:t>as “the traumatic response to stress following a racial encounter.  Race-based traumatic stress combines theories of stress, trauma and race-based discrimination to describe a particular response to negative racial encounters (Carter, 2016)</a:t>
            </a:r>
            <a:endParaRPr lang="en-US" sz="1900" dirty="0">
              <a:latin typeface="+mj-lt"/>
            </a:endParaRPr>
          </a:p>
          <a:p>
            <a:pPr marL="0" indent="0">
              <a:buNone/>
            </a:pPr>
            <a:endParaRPr lang="en-US" sz="19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4785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1D7179B-FF7C-482F-B3D9-2BE9ED113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725"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16E280B-EF97-4AFD-ABBB-EAEA1827E085}"/>
              </a:ext>
            </a:extLst>
          </p:cNvPr>
          <p:cNvSpPr>
            <a:spLocks noGrp="1"/>
          </p:cNvSpPr>
          <p:nvPr>
            <p:ph type="title"/>
          </p:nvPr>
        </p:nvSpPr>
        <p:spPr>
          <a:xfrm>
            <a:off x="624751" y="365125"/>
            <a:ext cx="2980250" cy="5811837"/>
          </a:xfrm>
        </p:spPr>
        <p:txBody>
          <a:bodyPr>
            <a:normAutofit/>
          </a:bodyPr>
          <a:lstStyle/>
          <a:p>
            <a:r>
              <a:rPr lang="en-US" b="1">
                <a:solidFill>
                  <a:srgbClr val="FFFFFF"/>
                </a:solidFill>
              </a:rPr>
              <a:t>IDENTITY RACE-BASED STRESS</a:t>
            </a:r>
          </a:p>
        </p:txBody>
      </p:sp>
      <p:sp>
        <p:nvSpPr>
          <p:cNvPr id="3" name="Content Placeholder 2">
            <a:extLst>
              <a:ext uri="{FF2B5EF4-FFF2-40B4-BE49-F238E27FC236}">
                <a16:creationId xmlns:a16="http://schemas.microsoft.com/office/drawing/2014/main" id="{31F124AD-B0E5-487B-8AFC-6CF4AC504207}"/>
              </a:ext>
            </a:extLst>
          </p:cNvPr>
          <p:cNvSpPr>
            <a:spLocks noGrp="1"/>
          </p:cNvSpPr>
          <p:nvPr>
            <p:ph idx="1"/>
          </p:nvPr>
        </p:nvSpPr>
        <p:spPr>
          <a:xfrm>
            <a:off x="4017695" y="365125"/>
            <a:ext cx="4497653" cy="5811837"/>
          </a:xfrm>
        </p:spPr>
        <p:txBody>
          <a:bodyPr anchor="ctr">
            <a:normAutofit fontScale="92500" lnSpcReduction="10000"/>
          </a:bodyPr>
          <a:lstStyle/>
          <a:p>
            <a:pPr marL="0" lvl="0" indent="0">
              <a:buNone/>
            </a:pPr>
            <a:endParaRPr lang="en-US" sz="1700" dirty="0">
              <a:solidFill>
                <a:srgbClr val="FFFFFF"/>
              </a:solidFill>
              <a:latin typeface="Times New Roman" panose="02020603050405020304" pitchFamily="18" charset="0"/>
              <a:ea typeface="Calibri" panose="020F0502020204030204" pitchFamily="34" charset="0"/>
            </a:endParaRPr>
          </a:p>
          <a:p>
            <a:pPr marL="0" lvl="0" indent="0">
              <a:buNone/>
            </a:pPr>
            <a:r>
              <a:rPr lang="en-US" sz="3000" dirty="0">
                <a:solidFill>
                  <a:srgbClr val="FFFFFF"/>
                </a:solidFill>
                <a:latin typeface="+mj-lt"/>
                <a:ea typeface="Calibri" panose="020F0502020204030204" pitchFamily="34" charset="0"/>
              </a:rPr>
              <a:t>Harrell (2000) defines </a:t>
            </a:r>
            <a:r>
              <a:rPr lang="en-US" sz="3000" b="1" dirty="0">
                <a:solidFill>
                  <a:srgbClr val="FFFFFF"/>
                </a:solidFill>
                <a:latin typeface="+mj-lt"/>
                <a:ea typeface="Calibri" panose="020F0502020204030204" pitchFamily="34" charset="0"/>
              </a:rPr>
              <a:t>race-related stress </a:t>
            </a:r>
            <a:r>
              <a:rPr lang="en-US" sz="3000" dirty="0">
                <a:solidFill>
                  <a:srgbClr val="FFFFFF"/>
                </a:solidFill>
                <a:latin typeface="+mj-lt"/>
                <a:ea typeface="Calibri" panose="020F0502020204030204" pitchFamily="34" charset="0"/>
              </a:rPr>
              <a:t>as “transactions between </a:t>
            </a:r>
            <a:r>
              <a:rPr lang="en-US" sz="3000" b="1" dirty="0">
                <a:solidFill>
                  <a:srgbClr val="FFFFFF"/>
                </a:solidFill>
                <a:latin typeface="+mj-lt"/>
                <a:ea typeface="Calibri" panose="020F0502020204030204" pitchFamily="34" charset="0"/>
              </a:rPr>
              <a:t>individuals or groups and their environment </a:t>
            </a:r>
            <a:r>
              <a:rPr lang="en-US" sz="3000" dirty="0">
                <a:solidFill>
                  <a:srgbClr val="FFFFFF"/>
                </a:solidFill>
                <a:latin typeface="+mj-lt"/>
                <a:ea typeface="Calibri" panose="020F0502020204030204" pitchFamily="34" charset="0"/>
              </a:rPr>
              <a:t>that emerge from the dynamics of racism or discrimination, and that are to tax or exceed existing individuals and collective resources or </a:t>
            </a:r>
            <a:r>
              <a:rPr lang="en-US" sz="3000" b="1" dirty="0">
                <a:solidFill>
                  <a:srgbClr val="FFFFFF"/>
                </a:solidFill>
                <a:latin typeface="+mj-lt"/>
                <a:ea typeface="Calibri" panose="020F0502020204030204" pitchFamily="34" charset="0"/>
              </a:rPr>
              <a:t>threaten wellbeing.</a:t>
            </a:r>
            <a:r>
              <a:rPr lang="en-US" sz="3000" dirty="0">
                <a:solidFill>
                  <a:srgbClr val="FFFFFF"/>
                </a:solidFill>
                <a:latin typeface="+mj-lt"/>
                <a:ea typeface="Calibri" panose="020F0502020204030204" pitchFamily="34" charset="0"/>
              </a:rPr>
              <a:t>” </a:t>
            </a:r>
          </a:p>
          <a:p>
            <a:pPr marL="0" lvl="0" indent="0">
              <a:buNone/>
            </a:pPr>
            <a:r>
              <a:rPr lang="en-US" sz="3000" dirty="0">
                <a:solidFill>
                  <a:srgbClr val="FFFFFF"/>
                </a:solidFill>
                <a:latin typeface="+mj-lt"/>
                <a:ea typeface="Calibri" panose="020F0502020204030204" pitchFamily="34" charset="0"/>
              </a:rPr>
              <a:t>(Harrell,  2000)</a:t>
            </a:r>
            <a:endParaRPr lang="en-US" sz="3000" dirty="0">
              <a:solidFill>
                <a:srgbClr val="FFFFFF"/>
              </a:solidFill>
              <a:latin typeface="+mj-lt"/>
            </a:endParaRPr>
          </a:p>
          <a:p>
            <a:endParaRPr lang="en-US" sz="1700" dirty="0">
              <a:solidFill>
                <a:srgbClr val="FFFFFF"/>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05788007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1D7179B-FF7C-482F-B3D9-2BE9ED113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725"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4AA4190-DF97-43EA-AFD5-2475A952F009}"/>
              </a:ext>
            </a:extLst>
          </p:cNvPr>
          <p:cNvSpPr>
            <a:spLocks noGrp="1"/>
          </p:cNvSpPr>
          <p:nvPr>
            <p:ph type="title"/>
          </p:nvPr>
        </p:nvSpPr>
        <p:spPr>
          <a:xfrm>
            <a:off x="624751" y="365125"/>
            <a:ext cx="2980250" cy="5811837"/>
          </a:xfrm>
        </p:spPr>
        <p:txBody>
          <a:bodyPr>
            <a:normAutofit/>
          </a:bodyPr>
          <a:lstStyle/>
          <a:p>
            <a:r>
              <a:rPr lang="en-US" b="1">
                <a:solidFill>
                  <a:srgbClr val="FFFFFF"/>
                </a:solidFill>
              </a:rPr>
              <a:t>Language of Identity Race Based Stress</a:t>
            </a:r>
          </a:p>
        </p:txBody>
      </p:sp>
      <p:sp>
        <p:nvSpPr>
          <p:cNvPr id="3" name="Content Placeholder 2">
            <a:extLst>
              <a:ext uri="{FF2B5EF4-FFF2-40B4-BE49-F238E27FC236}">
                <a16:creationId xmlns:a16="http://schemas.microsoft.com/office/drawing/2014/main" id="{5DAC6C40-1095-4D5D-BDC7-EAB0D656F29B}"/>
              </a:ext>
            </a:extLst>
          </p:cNvPr>
          <p:cNvSpPr>
            <a:spLocks noGrp="1"/>
          </p:cNvSpPr>
          <p:nvPr>
            <p:ph idx="1"/>
          </p:nvPr>
        </p:nvSpPr>
        <p:spPr>
          <a:xfrm>
            <a:off x="4017695" y="365125"/>
            <a:ext cx="4497653" cy="5811837"/>
          </a:xfrm>
        </p:spPr>
        <p:txBody>
          <a:bodyPr anchor="ctr">
            <a:normAutofit/>
          </a:bodyPr>
          <a:lstStyle/>
          <a:p>
            <a:pPr marL="0" lvl="0" indent="0">
              <a:buNone/>
            </a:pPr>
            <a:r>
              <a:rPr lang="en-US" sz="1700" b="1">
                <a:solidFill>
                  <a:srgbClr val="FFFFFF"/>
                </a:solidFill>
                <a:latin typeface="+mj-lt"/>
              </a:rPr>
              <a:t>Racism: </a:t>
            </a:r>
            <a:r>
              <a:rPr lang="en-US" sz="1700">
                <a:solidFill>
                  <a:srgbClr val="FFFFFF"/>
                </a:solidFill>
                <a:latin typeface="+mj-lt"/>
              </a:rPr>
              <a:t>Prejudice towards people based on their race or ethnicity</a:t>
            </a:r>
          </a:p>
          <a:p>
            <a:pPr lvl="0"/>
            <a:endParaRPr lang="en-US" sz="1700">
              <a:solidFill>
                <a:srgbClr val="FFFFFF"/>
              </a:solidFill>
              <a:latin typeface="+mj-lt"/>
            </a:endParaRPr>
          </a:p>
          <a:p>
            <a:pPr marL="0" lvl="0" indent="0">
              <a:buNone/>
            </a:pPr>
            <a:r>
              <a:rPr lang="en-US" sz="1700" b="1">
                <a:solidFill>
                  <a:srgbClr val="FFFFFF"/>
                </a:solidFill>
                <a:latin typeface="+mj-lt"/>
              </a:rPr>
              <a:t>Discrimination:</a:t>
            </a:r>
            <a:r>
              <a:rPr lang="en-US" sz="1700">
                <a:solidFill>
                  <a:srgbClr val="FFFFFF"/>
                </a:solidFill>
                <a:latin typeface="+mj-lt"/>
              </a:rPr>
              <a:t> Unfavorable or unfair treatment against a person or thing based on group, class, gender, ability, sexual identity, etc.</a:t>
            </a:r>
          </a:p>
          <a:p>
            <a:endParaRPr lang="en-US" sz="1700">
              <a:solidFill>
                <a:srgbClr val="FFFFFF"/>
              </a:solidFill>
            </a:endParaRPr>
          </a:p>
        </p:txBody>
      </p:sp>
    </p:spTree>
    <p:extLst>
      <p:ext uri="{BB962C8B-B14F-4D97-AF65-F5344CB8AC3E}">
        <p14:creationId xmlns:p14="http://schemas.microsoft.com/office/powerpoint/2010/main" val="200445670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1D7179B-FF7C-482F-B3D9-2BE9ED113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725"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4AA4190-DF97-43EA-AFD5-2475A952F009}"/>
              </a:ext>
            </a:extLst>
          </p:cNvPr>
          <p:cNvSpPr>
            <a:spLocks noGrp="1"/>
          </p:cNvSpPr>
          <p:nvPr>
            <p:ph type="title"/>
          </p:nvPr>
        </p:nvSpPr>
        <p:spPr>
          <a:xfrm>
            <a:off x="624751" y="365125"/>
            <a:ext cx="2980250" cy="5811837"/>
          </a:xfrm>
        </p:spPr>
        <p:txBody>
          <a:bodyPr>
            <a:normAutofit/>
          </a:bodyPr>
          <a:lstStyle/>
          <a:p>
            <a:r>
              <a:rPr lang="en-US" b="1">
                <a:solidFill>
                  <a:srgbClr val="FFFFFF"/>
                </a:solidFill>
              </a:rPr>
              <a:t>Language of Identity Race Based Stress</a:t>
            </a:r>
          </a:p>
        </p:txBody>
      </p:sp>
      <p:sp>
        <p:nvSpPr>
          <p:cNvPr id="3" name="Content Placeholder 2">
            <a:extLst>
              <a:ext uri="{FF2B5EF4-FFF2-40B4-BE49-F238E27FC236}">
                <a16:creationId xmlns:a16="http://schemas.microsoft.com/office/drawing/2014/main" id="{5DAC6C40-1095-4D5D-BDC7-EAB0D656F29B}"/>
              </a:ext>
            </a:extLst>
          </p:cNvPr>
          <p:cNvSpPr>
            <a:spLocks noGrp="1"/>
          </p:cNvSpPr>
          <p:nvPr>
            <p:ph idx="1"/>
          </p:nvPr>
        </p:nvSpPr>
        <p:spPr>
          <a:xfrm>
            <a:off x="4017695" y="365125"/>
            <a:ext cx="4497653" cy="5811837"/>
          </a:xfrm>
        </p:spPr>
        <p:txBody>
          <a:bodyPr anchor="ctr">
            <a:normAutofit/>
          </a:bodyPr>
          <a:lstStyle/>
          <a:p>
            <a:pPr marL="0" lvl="0" indent="0">
              <a:buNone/>
            </a:pPr>
            <a:r>
              <a:rPr lang="en-US" sz="1700" b="1">
                <a:solidFill>
                  <a:srgbClr val="FFFFFF"/>
                </a:solidFill>
                <a:latin typeface="+mj-lt"/>
              </a:rPr>
              <a:t>Biased incident: </a:t>
            </a:r>
            <a:r>
              <a:rPr lang="en-US" sz="1700">
                <a:solidFill>
                  <a:srgbClr val="FFFFFF"/>
                </a:solidFill>
                <a:latin typeface="+mj-lt"/>
              </a:rPr>
              <a:t>Any activity that intimidates, demeans, mocks, degrades, marginalizes, or threatens individuals or groups based on that individual’s or group’s actual or perceived ethnicity, race, gender, sexual orientation, gender identity, religion, age, and ability (Wessler &amp; Moss, 2001).</a:t>
            </a:r>
          </a:p>
          <a:p>
            <a:pPr marL="0" indent="0">
              <a:buNone/>
            </a:pPr>
            <a:endParaRPr lang="en-US" sz="1700">
              <a:solidFill>
                <a:srgbClr val="FFFFFF"/>
              </a:solidFill>
            </a:endParaRPr>
          </a:p>
        </p:txBody>
      </p:sp>
    </p:spTree>
    <p:extLst>
      <p:ext uri="{BB962C8B-B14F-4D97-AF65-F5344CB8AC3E}">
        <p14:creationId xmlns:p14="http://schemas.microsoft.com/office/powerpoint/2010/main" val="3707231191"/>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77E57D-6A88-4B5B-A068-2BA7FF4E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AA4190-DF97-43EA-AFD5-2475A952F009}"/>
              </a:ext>
            </a:extLst>
          </p:cNvPr>
          <p:cNvSpPr>
            <a:spLocks noGrp="1"/>
          </p:cNvSpPr>
          <p:nvPr>
            <p:ph type="title"/>
          </p:nvPr>
        </p:nvSpPr>
        <p:spPr>
          <a:xfrm>
            <a:off x="630936" y="502920"/>
            <a:ext cx="7882128" cy="1975104"/>
          </a:xfrm>
        </p:spPr>
        <p:txBody>
          <a:bodyPr anchor="b">
            <a:normAutofit/>
          </a:bodyPr>
          <a:lstStyle/>
          <a:p>
            <a:r>
              <a:rPr lang="en-US" sz="4700" b="1"/>
              <a:t>Language of Identity Race Based Stress</a:t>
            </a:r>
          </a:p>
        </p:txBody>
      </p:sp>
      <p:sp>
        <p:nvSpPr>
          <p:cNvPr id="10" name="Rectangle 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079" y="0"/>
            <a:ext cx="7879842"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89407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DAC6C40-1095-4D5D-BDC7-EAB0D656F29B}"/>
              </a:ext>
            </a:extLst>
          </p:cNvPr>
          <p:cNvSpPr>
            <a:spLocks noGrp="1"/>
          </p:cNvSpPr>
          <p:nvPr>
            <p:ph idx="1"/>
          </p:nvPr>
        </p:nvSpPr>
        <p:spPr>
          <a:xfrm>
            <a:off x="630936" y="3328416"/>
            <a:ext cx="7882128" cy="2715768"/>
          </a:xfrm>
        </p:spPr>
        <p:txBody>
          <a:bodyPr>
            <a:normAutofit/>
          </a:bodyPr>
          <a:lstStyle/>
          <a:p>
            <a:pPr marL="0" lvl="0" indent="0">
              <a:buNone/>
            </a:pPr>
            <a:r>
              <a:rPr lang="en-US" sz="1900" b="1">
                <a:latin typeface="+mj-lt"/>
              </a:rPr>
              <a:t>Micro-aggressions: </a:t>
            </a:r>
            <a:r>
              <a:rPr lang="en-US" sz="1900">
                <a:latin typeface="+mj-lt"/>
              </a:rPr>
              <a:t>Everyday verbal, nonverbal, and environmental slights, snubs, or insights whether intentional or unintentional, which communicate hostile, derogatory, or negative messages to target persons solely upon their marginalized group membership.</a:t>
            </a:r>
          </a:p>
          <a:p>
            <a:endParaRPr lang="en-US" sz="1900"/>
          </a:p>
        </p:txBody>
      </p:sp>
    </p:spTree>
    <p:extLst>
      <p:ext uri="{BB962C8B-B14F-4D97-AF65-F5344CB8AC3E}">
        <p14:creationId xmlns:p14="http://schemas.microsoft.com/office/powerpoint/2010/main" val="2423937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777E57D-6A88-4B5B-A068-2BA7FF4E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85D50A-2E15-4CA0-A14B-E4CE18CC65D2}"/>
              </a:ext>
            </a:extLst>
          </p:cNvPr>
          <p:cNvSpPr>
            <a:spLocks noGrp="1"/>
          </p:cNvSpPr>
          <p:nvPr>
            <p:ph type="title"/>
          </p:nvPr>
        </p:nvSpPr>
        <p:spPr>
          <a:xfrm>
            <a:off x="630936" y="502920"/>
            <a:ext cx="7882128" cy="1975104"/>
          </a:xfrm>
        </p:spPr>
        <p:txBody>
          <a:bodyPr anchor="b">
            <a:normAutofit/>
          </a:bodyPr>
          <a:lstStyle/>
          <a:p>
            <a:r>
              <a:rPr lang="en-US" sz="4700" b="1"/>
              <a:t>IDENTITY RACE-BASED STRESS </a:t>
            </a:r>
          </a:p>
        </p:txBody>
      </p:sp>
      <p:sp>
        <p:nvSpPr>
          <p:cNvPr id="19" name="Rectangle 18">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079" y="0"/>
            <a:ext cx="7879842"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894076"/>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88093FA-96A5-45F2-9805-F269C9C930A5}"/>
              </a:ext>
            </a:extLst>
          </p:cNvPr>
          <p:cNvSpPr>
            <a:spLocks noGrp="1"/>
          </p:cNvSpPr>
          <p:nvPr>
            <p:ph idx="1"/>
          </p:nvPr>
        </p:nvSpPr>
        <p:spPr>
          <a:xfrm>
            <a:off x="630936" y="3328416"/>
            <a:ext cx="7882128" cy="2715768"/>
          </a:xfrm>
        </p:spPr>
        <p:txBody>
          <a:bodyPr>
            <a:normAutofit/>
          </a:bodyPr>
          <a:lstStyle/>
          <a:p>
            <a:pPr>
              <a:spcBef>
                <a:spcPts val="0"/>
              </a:spcBef>
              <a:spcAft>
                <a:spcPts val="800"/>
              </a:spcAft>
            </a:pPr>
            <a:endParaRPr lang="en-US" sz="1900" dirty="0">
              <a:latin typeface="+mj-lt"/>
            </a:endParaRPr>
          </a:p>
          <a:p>
            <a:pPr>
              <a:spcBef>
                <a:spcPts val="0"/>
              </a:spcBef>
              <a:spcAft>
                <a:spcPts val="800"/>
              </a:spcAft>
            </a:pPr>
            <a:r>
              <a:rPr lang="en-US" sz="1900" dirty="0">
                <a:latin typeface="+mj-lt"/>
              </a:rPr>
              <a:t>Student-</a:t>
            </a:r>
            <a:r>
              <a:rPr lang="en-US" sz="1900" b="1" dirty="0">
                <a:latin typeface="+mj-lt"/>
              </a:rPr>
              <a:t>athletes</a:t>
            </a:r>
            <a:r>
              <a:rPr lang="en-US" sz="1900" dirty="0">
                <a:latin typeface="+mj-lt"/>
              </a:rPr>
              <a:t> may enter into a state of </a:t>
            </a:r>
            <a:r>
              <a:rPr lang="en-US" sz="1900" b="1" dirty="0">
                <a:latin typeface="+mj-lt"/>
              </a:rPr>
              <a:t>identity foreclosure</a:t>
            </a:r>
            <a:r>
              <a:rPr lang="en-US" sz="1900" dirty="0">
                <a:latin typeface="+mj-lt"/>
              </a:rPr>
              <a:t>.</a:t>
            </a:r>
          </a:p>
          <a:p>
            <a:pPr marL="0" indent="0">
              <a:spcBef>
                <a:spcPts val="0"/>
              </a:spcBef>
              <a:spcAft>
                <a:spcPts val="800"/>
              </a:spcAft>
              <a:buNone/>
            </a:pPr>
            <a:endParaRPr lang="en-US" sz="1900" dirty="0">
              <a:latin typeface="+mj-lt"/>
            </a:endParaRPr>
          </a:p>
          <a:p>
            <a:pPr>
              <a:spcBef>
                <a:spcPts val="0"/>
              </a:spcBef>
              <a:spcAft>
                <a:spcPts val="800"/>
              </a:spcAft>
            </a:pPr>
            <a:r>
              <a:rPr lang="en-US" sz="1900" dirty="0">
                <a:latin typeface="+mj-lt"/>
              </a:rPr>
              <a:t>This term refers to the closing off of any further role </a:t>
            </a:r>
            <a:r>
              <a:rPr lang="en-US" sz="1900" b="1" dirty="0">
                <a:latin typeface="+mj-lt"/>
              </a:rPr>
              <a:t>identity</a:t>
            </a:r>
            <a:r>
              <a:rPr lang="en-US" sz="1900" dirty="0">
                <a:latin typeface="+mj-lt"/>
              </a:rPr>
              <a:t> exploration in an individual and is typically done to avoid any </a:t>
            </a:r>
            <a:r>
              <a:rPr lang="en-US" sz="1900" b="1" dirty="0">
                <a:latin typeface="+mj-lt"/>
              </a:rPr>
              <a:t>crisis associated with role conflict</a:t>
            </a:r>
            <a:r>
              <a:rPr lang="en-US" sz="1900" dirty="0">
                <a:latin typeface="+mj-lt"/>
              </a:rPr>
              <a:t> (Erikson, 1956; Marcia, 1966).</a:t>
            </a:r>
          </a:p>
          <a:p>
            <a:pPr marL="0" marR="0" indent="0">
              <a:spcBef>
                <a:spcPts val="0"/>
              </a:spcBef>
              <a:spcAft>
                <a:spcPts val="800"/>
              </a:spcAft>
              <a:buNone/>
            </a:pPr>
            <a:endParaRPr lang="en-US" sz="1900" dirty="0">
              <a:latin typeface="+mj-lt"/>
            </a:endParaRPr>
          </a:p>
        </p:txBody>
      </p:sp>
    </p:spTree>
    <p:extLst>
      <p:ext uri="{BB962C8B-B14F-4D97-AF65-F5344CB8AC3E}">
        <p14:creationId xmlns:p14="http://schemas.microsoft.com/office/powerpoint/2010/main" val="3498176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42FE9-1332-4305-B390-2B21EAF41A2A}"/>
              </a:ext>
            </a:extLst>
          </p:cNvPr>
          <p:cNvSpPr>
            <a:spLocks noGrp="1"/>
          </p:cNvSpPr>
          <p:nvPr>
            <p:ph type="title"/>
          </p:nvPr>
        </p:nvSpPr>
        <p:spPr>
          <a:xfrm>
            <a:off x="457200" y="385011"/>
            <a:ext cx="8077200" cy="1109855"/>
          </a:xfrm>
        </p:spPr>
        <p:txBody>
          <a:bodyPr>
            <a:normAutofit/>
          </a:bodyPr>
          <a:lstStyle/>
          <a:p>
            <a:r>
              <a:rPr lang="en-US" b="1" dirty="0"/>
              <a:t>GOAL</a:t>
            </a:r>
          </a:p>
        </p:txBody>
      </p:sp>
      <p:sp>
        <p:nvSpPr>
          <p:cNvPr id="3" name="Content Placeholder 2">
            <a:extLst>
              <a:ext uri="{FF2B5EF4-FFF2-40B4-BE49-F238E27FC236}">
                <a16:creationId xmlns:a16="http://schemas.microsoft.com/office/drawing/2014/main" id="{4AB3A1AB-87CA-4BA7-A46E-0BBC55DB1E4A}"/>
              </a:ext>
            </a:extLst>
          </p:cNvPr>
          <p:cNvSpPr>
            <a:spLocks noGrp="1"/>
          </p:cNvSpPr>
          <p:nvPr>
            <p:ph idx="1"/>
          </p:nvPr>
        </p:nvSpPr>
        <p:spPr>
          <a:xfrm>
            <a:off x="457200" y="1964890"/>
            <a:ext cx="8229600" cy="3817922"/>
          </a:xfrm>
        </p:spPr>
        <p:txBody>
          <a:bodyPr/>
          <a:lstStyle/>
          <a:p>
            <a:pPr marL="0" lvl="0" indent="0">
              <a:buNone/>
            </a:pPr>
            <a:endParaRPr lang="en-US" sz="2400">
              <a:solidFill>
                <a:prstClr val="black"/>
              </a:solidFill>
              <a:latin typeface="+mj-lt"/>
            </a:endParaRPr>
          </a:p>
          <a:p>
            <a:pPr marL="0" lvl="0" indent="0">
              <a:buNone/>
            </a:pPr>
            <a:r>
              <a:rPr lang="en-US" sz="2800">
                <a:solidFill>
                  <a:prstClr val="black"/>
                </a:solidFill>
                <a:latin typeface="+mj-lt"/>
              </a:rPr>
              <a:t>To create a space to facilitate discussion on the Intersectionality of multiple identities and Identity and Race Based Stress in Division I Black College Student-Athletes</a:t>
            </a:r>
          </a:p>
          <a:p>
            <a:pPr lvl="0">
              <a:buFont typeface="Arial" panose="020B0604020202020204" pitchFamily="34" charset="0"/>
              <a:buChar char="•"/>
            </a:pPr>
            <a:endParaRPr lang="en-US" sz="2400">
              <a:solidFill>
                <a:prstClr val="black"/>
              </a:solidFill>
              <a:latin typeface="+mj-lt"/>
            </a:endParaRPr>
          </a:p>
          <a:p>
            <a:pPr marL="0" lvl="0" indent="0">
              <a:buNone/>
            </a:pPr>
            <a:endParaRPr lang="en-US" sz="3000">
              <a:solidFill>
                <a:prstClr val="black"/>
              </a:solidFill>
              <a:latin typeface="+mj-lt"/>
            </a:endParaRPr>
          </a:p>
          <a:p>
            <a:pPr lvl="0"/>
            <a:endParaRPr lang="en-US" sz="3000">
              <a:solidFill>
                <a:prstClr val="black"/>
              </a:solidFill>
            </a:endParaRPr>
          </a:p>
          <a:p>
            <a:pPr lvl="0"/>
            <a:endParaRPr lang="en-US" sz="3000">
              <a:solidFill>
                <a:prstClr val="black"/>
              </a:solidFill>
            </a:endParaRPr>
          </a:p>
          <a:p>
            <a:endParaRPr lang="en-US" dirty="0"/>
          </a:p>
        </p:txBody>
      </p:sp>
      <p:pic>
        <p:nvPicPr>
          <p:cNvPr id="4" name="Picture 3">
            <a:extLst>
              <a:ext uri="{FF2B5EF4-FFF2-40B4-BE49-F238E27FC236}">
                <a16:creationId xmlns:a16="http://schemas.microsoft.com/office/drawing/2014/main" id="{39C5124B-9030-408C-8BE3-D57217C146E5}"/>
              </a:ext>
            </a:extLst>
          </p:cNvPr>
          <p:cNvPicPr>
            <a:picLocks noChangeAspect="1"/>
          </p:cNvPicPr>
          <p:nvPr/>
        </p:nvPicPr>
        <p:blipFill>
          <a:blip r:embed="rId2"/>
          <a:stretch>
            <a:fillRect/>
          </a:stretch>
        </p:blipFill>
        <p:spPr>
          <a:xfrm>
            <a:off x="6801101" y="4198413"/>
            <a:ext cx="1605714" cy="1584399"/>
          </a:xfrm>
          <a:prstGeom prst="rect">
            <a:avLst/>
          </a:prstGeom>
        </p:spPr>
      </p:pic>
    </p:spTree>
    <p:extLst>
      <p:ext uri="{BB962C8B-B14F-4D97-AF65-F5344CB8AC3E}">
        <p14:creationId xmlns:p14="http://schemas.microsoft.com/office/powerpoint/2010/main" val="3266068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ACC1A-4A09-ED43-9E3C-59B22CF09D9C}"/>
              </a:ext>
            </a:extLst>
          </p:cNvPr>
          <p:cNvSpPr>
            <a:spLocks noGrp="1"/>
          </p:cNvSpPr>
          <p:nvPr>
            <p:ph type="title"/>
          </p:nvPr>
        </p:nvSpPr>
        <p:spPr>
          <a:xfrm>
            <a:off x="630936" y="426720"/>
            <a:ext cx="7879842" cy="1919141"/>
          </a:xfrm>
        </p:spPr>
        <p:txBody>
          <a:bodyPr anchor="b">
            <a:normAutofit/>
          </a:bodyPr>
          <a:lstStyle/>
          <a:p>
            <a:r>
              <a:rPr lang="en-US" sz="5200" b="1" dirty="0"/>
              <a:t>QUOTE</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CA2F218-B597-D040-A96C-5F532AF34D0E}"/>
              </a:ext>
            </a:extLst>
          </p:cNvPr>
          <p:cNvSpPr>
            <a:spLocks noGrp="1"/>
          </p:cNvSpPr>
          <p:nvPr>
            <p:ph idx="1"/>
          </p:nvPr>
        </p:nvSpPr>
        <p:spPr>
          <a:xfrm>
            <a:off x="630936" y="3337269"/>
            <a:ext cx="7882128" cy="2905686"/>
          </a:xfrm>
        </p:spPr>
        <p:txBody>
          <a:bodyPr>
            <a:normAutofit/>
          </a:bodyPr>
          <a:lstStyle/>
          <a:p>
            <a:pPr marL="0" indent="0">
              <a:buNone/>
            </a:pPr>
            <a:r>
              <a:rPr lang="en-US" sz="1900">
                <a:latin typeface="+mj-lt"/>
              </a:rPr>
              <a:t>Langston Hughes, a black American poet wrote: </a:t>
            </a:r>
          </a:p>
          <a:p>
            <a:pPr marL="0" indent="0">
              <a:buNone/>
            </a:pPr>
            <a:endParaRPr lang="en-US" sz="1900">
              <a:latin typeface="+mj-lt"/>
            </a:endParaRPr>
          </a:p>
          <a:p>
            <a:pPr marL="0" indent="0">
              <a:buNone/>
            </a:pPr>
            <a:r>
              <a:rPr lang="en-US" sz="1900">
                <a:latin typeface="+mj-lt"/>
              </a:rPr>
              <a:t>“I want to be a poet, not a negro poet. As if his own racial world were not as interesting as any other world.” </a:t>
            </a:r>
          </a:p>
        </p:txBody>
      </p:sp>
    </p:spTree>
    <p:extLst>
      <p:ext uri="{BB962C8B-B14F-4D97-AF65-F5344CB8AC3E}">
        <p14:creationId xmlns:p14="http://schemas.microsoft.com/office/powerpoint/2010/main" val="2123613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9EA8E-4E1B-4F84-A365-249C085B648E}"/>
              </a:ext>
            </a:extLst>
          </p:cNvPr>
          <p:cNvSpPr>
            <a:spLocks noGrp="1"/>
          </p:cNvSpPr>
          <p:nvPr>
            <p:ph type="title"/>
          </p:nvPr>
        </p:nvSpPr>
        <p:spPr>
          <a:xfrm>
            <a:off x="630936" y="426720"/>
            <a:ext cx="7879842" cy="1919141"/>
          </a:xfrm>
        </p:spPr>
        <p:txBody>
          <a:bodyPr anchor="b">
            <a:normAutofit/>
          </a:bodyPr>
          <a:lstStyle/>
          <a:p>
            <a:r>
              <a:rPr lang="en-US" sz="5200" b="1"/>
              <a:t>QUOTE</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F0A2924-2744-42E2-889B-6E7A85376978}"/>
              </a:ext>
            </a:extLst>
          </p:cNvPr>
          <p:cNvSpPr>
            <a:spLocks noGrp="1"/>
          </p:cNvSpPr>
          <p:nvPr>
            <p:ph idx="1"/>
          </p:nvPr>
        </p:nvSpPr>
        <p:spPr>
          <a:xfrm>
            <a:off x="630936" y="3337269"/>
            <a:ext cx="7882128" cy="2905686"/>
          </a:xfrm>
        </p:spPr>
        <p:txBody>
          <a:bodyPr>
            <a:normAutofit/>
          </a:bodyPr>
          <a:lstStyle/>
          <a:p>
            <a:endParaRPr lang="en-US" sz="1900"/>
          </a:p>
          <a:p>
            <a:pPr marL="0" lvl="0" indent="0">
              <a:buNone/>
            </a:pPr>
            <a:r>
              <a:rPr lang="en-US" sz="1900" b="1">
                <a:latin typeface="+mj-lt"/>
              </a:rPr>
              <a:t>How has race impacted your life on the campus?</a:t>
            </a:r>
          </a:p>
          <a:p>
            <a:pPr marL="0" lvl="0" indent="0">
              <a:buNone/>
            </a:pPr>
            <a:endParaRPr lang="en-US" sz="1900">
              <a:latin typeface="+mj-lt"/>
            </a:endParaRPr>
          </a:p>
          <a:p>
            <a:pPr marL="0" lvl="0" indent="0">
              <a:buNone/>
            </a:pPr>
            <a:r>
              <a:rPr lang="en-US" sz="1900">
                <a:latin typeface="+mj-lt"/>
              </a:rPr>
              <a:t>“It shocked me because like I'm so used to being around more of my race, I grew up with strictly African Americans and when I got here it kind of like shocked me, because I've never been around this many people with other ethnicities so it took me a while to get used to and it's just, something that I had to do.”</a:t>
            </a:r>
          </a:p>
          <a:p>
            <a:pPr marL="0" indent="0">
              <a:buNone/>
            </a:pPr>
            <a:endParaRPr lang="en-US" sz="1900"/>
          </a:p>
        </p:txBody>
      </p:sp>
    </p:spTree>
    <p:extLst>
      <p:ext uri="{BB962C8B-B14F-4D97-AF65-F5344CB8AC3E}">
        <p14:creationId xmlns:p14="http://schemas.microsoft.com/office/powerpoint/2010/main" val="2190610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9EA8E-4E1B-4F84-A365-249C085B648E}"/>
              </a:ext>
            </a:extLst>
          </p:cNvPr>
          <p:cNvSpPr>
            <a:spLocks noGrp="1"/>
          </p:cNvSpPr>
          <p:nvPr>
            <p:ph type="title"/>
          </p:nvPr>
        </p:nvSpPr>
        <p:spPr>
          <a:xfrm>
            <a:off x="630936" y="426720"/>
            <a:ext cx="7879842" cy="1919141"/>
          </a:xfrm>
        </p:spPr>
        <p:txBody>
          <a:bodyPr anchor="b">
            <a:normAutofit/>
          </a:bodyPr>
          <a:lstStyle/>
          <a:p>
            <a:r>
              <a:rPr lang="en-US" sz="5200" b="1"/>
              <a:t>QUOTE</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F0A2924-2744-42E2-889B-6E7A85376978}"/>
              </a:ext>
            </a:extLst>
          </p:cNvPr>
          <p:cNvSpPr>
            <a:spLocks noGrp="1"/>
          </p:cNvSpPr>
          <p:nvPr>
            <p:ph idx="1"/>
          </p:nvPr>
        </p:nvSpPr>
        <p:spPr>
          <a:xfrm>
            <a:off x="630936" y="3337269"/>
            <a:ext cx="7882128" cy="2905686"/>
          </a:xfrm>
        </p:spPr>
        <p:txBody>
          <a:bodyPr>
            <a:normAutofit/>
          </a:bodyPr>
          <a:lstStyle/>
          <a:p>
            <a:pPr marL="0" lvl="0" indent="0">
              <a:buNone/>
            </a:pPr>
            <a:endParaRPr lang="en-US" sz="1900"/>
          </a:p>
          <a:p>
            <a:pPr marL="0" lvl="0" indent="0">
              <a:buNone/>
            </a:pPr>
            <a:r>
              <a:rPr lang="en-US" sz="1900" b="1">
                <a:latin typeface="+mj-lt"/>
              </a:rPr>
              <a:t>Do you feel like you've reached a point where you adjusted?</a:t>
            </a:r>
          </a:p>
          <a:p>
            <a:pPr marL="0" lvl="0" indent="0">
              <a:buNone/>
            </a:pPr>
            <a:endParaRPr lang="en-US" sz="1900">
              <a:latin typeface="+mj-lt"/>
            </a:endParaRPr>
          </a:p>
          <a:p>
            <a:pPr marL="0" lvl="0" indent="0">
              <a:buNone/>
            </a:pPr>
            <a:r>
              <a:rPr lang="en-US" sz="1900">
                <a:latin typeface="+mj-lt"/>
              </a:rPr>
              <a:t>“I don't think I will reach that point until it's almost time for me to leave because it's just very different from what I'm used to and most people don't want to get accustomed to things that they are different to and that's kind of how I am right now.” </a:t>
            </a:r>
          </a:p>
          <a:p>
            <a:pPr marL="0" indent="0">
              <a:buNone/>
            </a:pPr>
            <a:endParaRPr lang="en-US" sz="1900"/>
          </a:p>
        </p:txBody>
      </p:sp>
    </p:spTree>
    <p:extLst>
      <p:ext uri="{BB962C8B-B14F-4D97-AF65-F5344CB8AC3E}">
        <p14:creationId xmlns:p14="http://schemas.microsoft.com/office/powerpoint/2010/main" val="2333729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B84A-29F0-4F7E-A148-5745F31960AB}"/>
              </a:ext>
            </a:extLst>
          </p:cNvPr>
          <p:cNvSpPr>
            <a:spLocks noGrp="1"/>
          </p:cNvSpPr>
          <p:nvPr>
            <p:ph type="title"/>
          </p:nvPr>
        </p:nvSpPr>
        <p:spPr>
          <a:xfrm>
            <a:off x="635508" y="300505"/>
            <a:ext cx="7879842" cy="1197864"/>
          </a:xfrm>
        </p:spPr>
        <p:txBody>
          <a:bodyPr vert="horz" lIns="91440" tIns="45720" rIns="91440" bIns="45720" rtlCol="0" anchor="b">
            <a:normAutofit/>
          </a:bodyPr>
          <a:lstStyle/>
          <a:p>
            <a:pPr defTabSz="914400">
              <a:lnSpc>
                <a:spcPct val="90000"/>
              </a:lnSpc>
            </a:pPr>
            <a:r>
              <a:rPr lang="en-US" sz="4700" b="1"/>
              <a:t>EXAMPLES IN MEDIA</a:t>
            </a:r>
          </a:p>
        </p:txBody>
      </p:sp>
      <p:pic>
        <p:nvPicPr>
          <p:cNvPr id="5" name="Picture 4">
            <a:extLst>
              <a:ext uri="{FF2B5EF4-FFF2-40B4-BE49-F238E27FC236}">
                <a16:creationId xmlns:a16="http://schemas.microsoft.com/office/drawing/2014/main" id="{1E653458-D786-44FE-93E0-0D0AACEC0EED}"/>
              </a:ext>
            </a:extLst>
          </p:cNvPr>
          <p:cNvPicPr>
            <a:picLocks noChangeAspect="1"/>
          </p:cNvPicPr>
          <p:nvPr/>
        </p:nvPicPr>
        <p:blipFill>
          <a:blip r:embed="rId2"/>
          <a:stretch>
            <a:fillRect/>
          </a:stretch>
        </p:blipFill>
        <p:spPr>
          <a:xfrm>
            <a:off x="199622" y="3070124"/>
            <a:ext cx="4260915" cy="2396763"/>
          </a:xfrm>
          <a:prstGeom prst="rect">
            <a:avLst/>
          </a:prstGeom>
        </p:spPr>
      </p:pic>
      <p:pic>
        <p:nvPicPr>
          <p:cNvPr id="4" name="Content Placeholder 3">
            <a:extLst>
              <a:ext uri="{FF2B5EF4-FFF2-40B4-BE49-F238E27FC236}">
                <a16:creationId xmlns:a16="http://schemas.microsoft.com/office/drawing/2014/main" id="{46BE4DE3-92F9-4D48-B10F-F7E88A092EC8}"/>
              </a:ext>
            </a:extLst>
          </p:cNvPr>
          <p:cNvPicPr>
            <a:picLocks noGrp="1" noChangeAspect="1"/>
          </p:cNvPicPr>
          <p:nvPr>
            <p:ph idx="1"/>
          </p:nvPr>
        </p:nvPicPr>
        <p:blipFill>
          <a:blip r:embed="rId3"/>
          <a:stretch>
            <a:fillRect/>
          </a:stretch>
        </p:blipFill>
        <p:spPr>
          <a:xfrm>
            <a:off x="4683462" y="3735891"/>
            <a:ext cx="4260915" cy="1065229"/>
          </a:xfrm>
          <a:prstGeom prst="rect">
            <a:avLst/>
          </a:prstGeom>
        </p:spPr>
      </p:pic>
    </p:spTree>
    <p:extLst>
      <p:ext uri="{BB962C8B-B14F-4D97-AF65-F5344CB8AC3E}">
        <p14:creationId xmlns:p14="http://schemas.microsoft.com/office/powerpoint/2010/main" val="4214678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A3B84A-29F0-4F7E-A148-5745F31960AB}"/>
              </a:ext>
            </a:extLst>
          </p:cNvPr>
          <p:cNvSpPr>
            <a:spLocks noGrp="1"/>
          </p:cNvSpPr>
          <p:nvPr>
            <p:ph type="title"/>
          </p:nvPr>
        </p:nvSpPr>
        <p:spPr>
          <a:xfrm>
            <a:off x="630936" y="426720"/>
            <a:ext cx="7879842" cy="1919141"/>
          </a:xfrm>
        </p:spPr>
        <p:txBody>
          <a:bodyPr anchor="b">
            <a:normAutofit/>
          </a:bodyPr>
          <a:lstStyle/>
          <a:p>
            <a:r>
              <a:rPr lang="en-US" sz="5200" b="1"/>
              <a:t>EXAMPLES IN MEDIA</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Content Placeholder 5">
            <a:extLst>
              <a:ext uri="{FF2B5EF4-FFF2-40B4-BE49-F238E27FC236}">
                <a16:creationId xmlns:a16="http://schemas.microsoft.com/office/drawing/2014/main" id="{82D1B6F2-75D2-4A0E-BDA0-6C82A16250C0}"/>
              </a:ext>
            </a:extLst>
          </p:cNvPr>
          <p:cNvSpPr>
            <a:spLocks noGrp="1"/>
          </p:cNvSpPr>
          <p:nvPr>
            <p:ph idx="1"/>
          </p:nvPr>
        </p:nvSpPr>
        <p:spPr>
          <a:xfrm>
            <a:off x="630936" y="3337269"/>
            <a:ext cx="7882128" cy="2905686"/>
          </a:xfrm>
        </p:spPr>
        <p:txBody>
          <a:bodyPr>
            <a:normAutofit/>
          </a:bodyPr>
          <a:lstStyle/>
          <a:p>
            <a:pPr marL="0" indent="0">
              <a:lnSpc>
                <a:spcPct val="90000"/>
              </a:lnSpc>
              <a:buNone/>
            </a:pPr>
            <a:endParaRPr lang="en-US" sz="1500">
              <a:latin typeface="+mj-lt"/>
            </a:endParaRPr>
          </a:p>
          <a:p>
            <a:pPr marL="0" indent="0">
              <a:lnSpc>
                <a:spcPct val="90000"/>
              </a:lnSpc>
              <a:buNone/>
            </a:pPr>
            <a:r>
              <a:rPr lang="en-US" sz="1500">
                <a:latin typeface="+mj-lt"/>
              </a:rPr>
              <a:t>The Penn State fan who sparked a social media storm over a letter he wrote about a Nittany Lions player’s looks has explained his </a:t>
            </a:r>
            <a:r>
              <a:rPr lang="en-US" sz="1500" b="1">
                <a:latin typeface="+mj-lt"/>
              </a:rPr>
              <a:t>comments were not racial</a:t>
            </a:r>
            <a:r>
              <a:rPr lang="en-US" sz="1500">
                <a:latin typeface="+mj-lt"/>
              </a:rPr>
              <a:t>.</a:t>
            </a:r>
          </a:p>
          <a:p>
            <a:pPr marL="0" indent="0">
              <a:lnSpc>
                <a:spcPct val="90000"/>
              </a:lnSpc>
              <a:buNone/>
            </a:pPr>
            <a:endParaRPr lang="en-US" sz="1500">
              <a:latin typeface="+mj-lt"/>
            </a:endParaRPr>
          </a:p>
          <a:p>
            <a:pPr marL="0" indent="0">
              <a:lnSpc>
                <a:spcPct val="90000"/>
              </a:lnSpc>
              <a:buNone/>
            </a:pPr>
            <a:r>
              <a:rPr lang="en-US" sz="1500">
                <a:latin typeface="+mj-lt"/>
              </a:rPr>
              <a:t>David Petersen, a 1966 Penn State graduate the letter about Penn State player Jonathan Sutherland, describing his “shoulder-length dreadlocks look disgusting and are certainly not attractive.”</a:t>
            </a:r>
          </a:p>
          <a:p>
            <a:pPr marL="0" indent="0">
              <a:lnSpc>
                <a:spcPct val="90000"/>
              </a:lnSpc>
              <a:buNone/>
            </a:pPr>
            <a:br>
              <a:rPr lang="en-US" sz="1500">
                <a:latin typeface="+mj-lt"/>
              </a:rPr>
            </a:br>
            <a:br>
              <a:rPr lang="en-US" sz="1500">
                <a:latin typeface="+mj-lt"/>
              </a:rPr>
            </a:br>
            <a:endParaRPr lang="en-US" sz="1500">
              <a:latin typeface="+mj-lt"/>
            </a:endParaRPr>
          </a:p>
          <a:p>
            <a:pPr marL="0" indent="0">
              <a:lnSpc>
                <a:spcPct val="90000"/>
              </a:lnSpc>
              <a:buNone/>
            </a:pPr>
            <a:r>
              <a:rPr lang="en-US" sz="1500" i="1">
                <a:latin typeface="+mj-lt"/>
              </a:rPr>
              <a:t>Read more here: https://www.miamiherald.com/sports/article235921152.html#storylink=cpy</a:t>
            </a:r>
          </a:p>
          <a:p>
            <a:pPr>
              <a:lnSpc>
                <a:spcPct val="90000"/>
              </a:lnSpc>
            </a:pPr>
            <a:endParaRPr lang="en-US" sz="1500"/>
          </a:p>
        </p:txBody>
      </p:sp>
    </p:spTree>
    <p:extLst>
      <p:ext uri="{BB962C8B-B14F-4D97-AF65-F5344CB8AC3E}">
        <p14:creationId xmlns:p14="http://schemas.microsoft.com/office/powerpoint/2010/main" val="3101908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A3B84A-29F0-4F7E-A148-5745F31960AB}"/>
              </a:ext>
            </a:extLst>
          </p:cNvPr>
          <p:cNvSpPr>
            <a:spLocks noGrp="1"/>
          </p:cNvSpPr>
          <p:nvPr>
            <p:ph type="title"/>
          </p:nvPr>
        </p:nvSpPr>
        <p:spPr>
          <a:xfrm>
            <a:off x="630936" y="426720"/>
            <a:ext cx="7879842" cy="1919141"/>
          </a:xfrm>
        </p:spPr>
        <p:txBody>
          <a:bodyPr anchor="b">
            <a:normAutofit/>
          </a:bodyPr>
          <a:lstStyle/>
          <a:p>
            <a:r>
              <a:rPr lang="en-US" sz="5200" b="1"/>
              <a:t>EXAMPLES IN MEDIA</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Content Placeholder 5">
            <a:extLst>
              <a:ext uri="{FF2B5EF4-FFF2-40B4-BE49-F238E27FC236}">
                <a16:creationId xmlns:a16="http://schemas.microsoft.com/office/drawing/2014/main" id="{82D1B6F2-75D2-4A0E-BDA0-6C82A16250C0}"/>
              </a:ext>
            </a:extLst>
          </p:cNvPr>
          <p:cNvSpPr>
            <a:spLocks noGrp="1"/>
          </p:cNvSpPr>
          <p:nvPr>
            <p:ph idx="1"/>
          </p:nvPr>
        </p:nvSpPr>
        <p:spPr>
          <a:xfrm>
            <a:off x="630936" y="3337269"/>
            <a:ext cx="7882128" cy="2905686"/>
          </a:xfrm>
        </p:spPr>
        <p:txBody>
          <a:bodyPr>
            <a:normAutofit/>
          </a:bodyPr>
          <a:lstStyle/>
          <a:p>
            <a:pPr marL="0" indent="0">
              <a:lnSpc>
                <a:spcPct val="90000"/>
              </a:lnSpc>
              <a:buNone/>
            </a:pPr>
            <a:endParaRPr lang="en-US" sz="1300">
              <a:latin typeface="+mj-lt"/>
            </a:endParaRPr>
          </a:p>
          <a:p>
            <a:pPr marL="0" lvl="0" indent="0">
              <a:lnSpc>
                <a:spcPct val="90000"/>
              </a:lnSpc>
              <a:buNone/>
            </a:pPr>
            <a:r>
              <a:rPr lang="en-US" sz="1300">
                <a:latin typeface="Arial"/>
              </a:rPr>
              <a:t>“I would just like to see the coaches get the guys cleaned up and not looking like Florida State and Miami guys.”</a:t>
            </a:r>
          </a:p>
          <a:p>
            <a:pPr marL="0" lvl="0" indent="0">
              <a:lnSpc>
                <a:spcPct val="90000"/>
              </a:lnSpc>
              <a:buNone/>
            </a:pPr>
            <a:endParaRPr lang="en-US" sz="1300">
              <a:latin typeface="Arial"/>
            </a:endParaRPr>
          </a:p>
          <a:p>
            <a:pPr marL="0" lvl="0" indent="0">
              <a:lnSpc>
                <a:spcPct val="90000"/>
              </a:lnSpc>
              <a:buNone/>
            </a:pPr>
            <a:r>
              <a:rPr lang="en-US" sz="1300">
                <a:latin typeface="Arial"/>
              </a:rPr>
              <a:t>“It </a:t>
            </a:r>
            <a:r>
              <a:rPr lang="en-US" sz="1300" b="1">
                <a:latin typeface="Arial"/>
              </a:rPr>
              <a:t>wasn’t threatening or anything</a:t>
            </a:r>
            <a:r>
              <a:rPr lang="en-US" sz="1300">
                <a:latin typeface="Arial"/>
              </a:rPr>
              <a:t>. I was just disgruntled about some of the hairdos that we’re seeing,” he added, “You think of Penn State as a bunch of clean-cut guys. And you do see so many who are clean cut. But the tattoos and the hair — there are a lot of guys with hair coming down their backs and it just looks awful. And it’s the same for the NFL and NBA, too.”</a:t>
            </a:r>
            <a:br>
              <a:rPr lang="en-US" sz="1300">
                <a:latin typeface="Arial"/>
              </a:rPr>
            </a:br>
            <a:br>
              <a:rPr lang="en-US" sz="1300">
                <a:latin typeface="+mj-lt"/>
              </a:rPr>
            </a:br>
            <a:br>
              <a:rPr lang="en-US" sz="1300">
                <a:latin typeface="+mj-lt"/>
              </a:rPr>
            </a:br>
            <a:endParaRPr lang="en-US" sz="1300">
              <a:latin typeface="+mj-lt"/>
            </a:endParaRPr>
          </a:p>
          <a:p>
            <a:pPr marL="0" lvl="0" indent="0">
              <a:lnSpc>
                <a:spcPct val="90000"/>
              </a:lnSpc>
              <a:buNone/>
            </a:pPr>
            <a:r>
              <a:rPr lang="en-US" sz="1300" i="1">
                <a:latin typeface="Arial"/>
              </a:rPr>
              <a:t>Read more here: https://www.pennlive.com/pennstatefootball/2019/10/jonathan-sutherland-posts-statement-in-response-to-penn-state-fans-letter-about-his-dreadlocks.html</a:t>
            </a:r>
            <a:endParaRPr lang="en-US" sz="1300"/>
          </a:p>
          <a:p>
            <a:pPr>
              <a:lnSpc>
                <a:spcPct val="90000"/>
              </a:lnSpc>
            </a:pPr>
            <a:endParaRPr lang="en-US" sz="1300"/>
          </a:p>
        </p:txBody>
      </p:sp>
    </p:spTree>
    <p:extLst>
      <p:ext uri="{BB962C8B-B14F-4D97-AF65-F5344CB8AC3E}">
        <p14:creationId xmlns:p14="http://schemas.microsoft.com/office/powerpoint/2010/main" val="3383809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E85F0C-1515-4390-B8C1-5900D4002BEA}"/>
              </a:ext>
            </a:extLst>
          </p:cNvPr>
          <p:cNvSpPr>
            <a:spLocks noGrp="1"/>
          </p:cNvSpPr>
          <p:nvPr>
            <p:ph type="title"/>
          </p:nvPr>
        </p:nvSpPr>
        <p:spPr>
          <a:xfrm>
            <a:off x="630936" y="426720"/>
            <a:ext cx="7879842" cy="1919141"/>
          </a:xfrm>
        </p:spPr>
        <p:txBody>
          <a:bodyPr anchor="b">
            <a:normAutofit/>
          </a:bodyPr>
          <a:lstStyle/>
          <a:p>
            <a:r>
              <a:rPr lang="en-US" sz="5200" b="1"/>
              <a:t>CONSIDERATIONS</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68AF3D9-73EB-4814-AC73-E3B6C7D52F34}"/>
              </a:ext>
            </a:extLst>
          </p:cNvPr>
          <p:cNvSpPr>
            <a:spLocks noGrp="1"/>
          </p:cNvSpPr>
          <p:nvPr>
            <p:ph idx="1"/>
          </p:nvPr>
        </p:nvSpPr>
        <p:spPr>
          <a:xfrm>
            <a:off x="630936" y="3337269"/>
            <a:ext cx="7882128" cy="2905686"/>
          </a:xfrm>
        </p:spPr>
        <p:txBody>
          <a:bodyPr>
            <a:normAutofit/>
          </a:bodyPr>
          <a:lstStyle/>
          <a:p>
            <a:r>
              <a:rPr lang="en-US" sz="1900">
                <a:latin typeface="+mj-lt"/>
              </a:rPr>
              <a:t>More research is needed to explore the effects of identity and the intersectionality of Race and Sport on Black Student-Athlete Wellness </a:t>
            </a:r>
          </a:p>
          <a:p>
            <a:endParaRPr lang="en-US" sz="1900">
              <a:latin typeface="+mj-lt"/>
            </a:endParaRPr>
          </a:p>
          <a:p>
            <a:r>
              <a:rPr lang="en-US" sz="1900">
                <a:latin typeface="+mj-lt"/>
              </a:rPr>
              <a:t>Future research is also needed to explore </a:t>
            </a:r>
            <a:r>
              <a:rPr lang="en-US" sz="1900">
                <a:latin typeface="Arial"/>
              </a:rPr>
              <a:t>the effects of identity</a:t>
            </a:r>
            <a:r>
              <a:rPr lang="en-US" sz="1900">
                <a:latin typeface="+mj-lt"/>
              </a:rPr>
              <a:t> and the intersectionality of Race, Gender, and Sport on Black Student-Athlete Wellness</a:t>
            </a:r>
          </a:p>
        </p:txBody>
      </p:sp>
    </p:spTree>
    <p:extLst>
      <p:ext uri="{BB962C8B-B14F-4D97-AF65-F5344CB8AC3E}">
        <p14:creationId xmlns:p14="http://schemas.microsoft.com/office/powerpoint/2010/main" val="2863720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E85F0C-1515-4390-B8C1-5900D4002BEA}"/>
              </a:ext>
            </a:extLst>
          </p:cNvPr>
          <p:cNvSpPr>
            <a:spLocks noGrp="1"/>
          </p:cNvSpPr>
          <p:nvPr>
            <p:ph type="title"/>
          </p:nvPr>
        </p:nvSpPr>
        <p:spPr>
          <a:xfrm>
            <a:off x="630936" y="426720"/>
            <a:ext cx="7879842" cy="1919141"/>
          </a:xfrm>
        </p:spPr>
        <p:txBody>
          <a:bodyPr anchor="b">
            <a:normAutofit/>
          </a:bodyPr>
          <a:lstStyle/>
          <a:p>
            <a:r>
              <a:rPr lang="en-US" sz="5200" b="1"/>
              <a:t>CONSIDERATIONS</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68AF3D9-73EB-4814-AC73-E3B6C7D52F34}"/>
              </a:ext>
            </a:extLst>
          </p:cNvPr>
          <p:cNvSpPr>
            <a:spLocks noGrp="1"/>
          </p:cNvSpPr>
          <p:nvPr>
            <p:ph idx="1"/>
          </p:nvPr>
        </p:nvSpPr>
        <p:spPr>
          <a:xfrm>
            <a:off x="630936" y="3337269"/>
            <a:ext cx="7882128" cy="2905686"/>
          </a:xfrm>
        </p:spPr>
        <p:txBody>
          <a:bodyPr>
            <a:normAutofit/>
          </a:bodyPr>
          <a:lstStyle/>
          <a:p>
            <a:r>
              <a:rPr lang="en-US" sz="1900" b="1">
                <a:latin typeface="+mj-lt"/>
              </a:rPr>
              <a:t>Cultural Competence vs Cultural Proficiency </a:t>
            </a:r>
            <a:r>
              <a:rPr lang="en-US" sz="1900">
                <a:latin typeface="+mj-lt"/>
              </a:rPr>
              <a:t>need to be discussed and explored more frequently</a:t>
            </a:r>
          </a:p>
          <a:p>
            <a:endParaRPr lang="en-US" sz="1900">
              <a:latin typeface="+mj-lt"/>
            </a:endParaRPr>
          </a:p>
          <a:p>
            <a:r>
              <a:rPr lang="en-US" sz="1900" b="1">
                <a:latin typeface="+mj-lt"/>
              </a:rPr>
              <a:t>Adequate trainings </a:t>
            </a:r>
            <a:r>
              <a:rPr lang="en-US" sz="1900">
                <a:latin typeface="+mj-lt"/>
              </a:rPr>
              <a:t>to ensure that support staff are properly trained and prepared to assist with and are sensitive to Black College student-athletes ongoing needs and growing concerns </a:t>
            </a:r>
          </a:p>
          <a:p>
            <a:endParaRPr lang="en-US" sz="1900">
              <a:latin typeface="+mj-lt"/>
            </a:endParaRPr>
          </a:p>
          <a:p>
            <a:endParaRPr lang="en-US" sz="1900">
              <a:latin typeface="+mj-lt"/>
            </a:endParaRPr>
          </a:p>
          <a:p>
            <a:endParaRPr lang="en-US" sz="1900">
              <a:latin typeface="+mj-lt"/>
            </a:endParaRPr>
          </a:p>
        </p:txBody>
      </p:sp>
    </p:spTree>
    <p:extLst>
      <p:ext uri="{BB962C8B-B14F-4D97-AF65-F5344CB8AC3E}">
        <p14:creationId xmlns:p14="http://schemas.microsoft.com/office/powerpoint/2010/main" val="5467908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EB29E1-D18F-4168-8F10-8F286926580F}"/>
              </a:ext>
            </a:extLst>
          </p:cNvPr>
          <p:cNvSpPr>
            <a:spLocks noGrp="1"/>
          </p:cNvSpPr>
          <p:nvPr>
            <p:ph type="title"/>
          </p:nvPr>
        </p:nvSpPr>
        <p:spPr>
          <a:xfrm>
            <a:off x="630936" y="426720"/>
            <a:ext cx="7879842" cy="1919141"/>
          </a:xfrm>
        </p:spPr>
        <p:txBody>
          <a:bodyPr anchor="b">
            <a:normAutofit/>
          </a:bodyPr>
          <a:lstStyle/>
          <a:p>
            <a:r>
              <a:rPr lang="en-US" sz="5200" b="1"/>
              <a:t>CONSIDERATIONS</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6AF9AA8-D739-4130-A959-FC5B7A5BD236}"/>
              </a:ext>
            </a:extLst>
          </p:cNvPr>
          <p:cNvSpPr>
            <a:spLocks noGrp="1"/>
          </p:cNvSpPr>
          <p:nvPr>
            <p:ph idx="1"/>
          </p:nvPr>
        </p:nvSpPr>
        <p:spPr>
          <a:xfrm>
            <a:off x="630936" y="3337269"/>
            <a:ext cx="7882128" cy="2905686"/>
          </a:xfrm>
        </p:spPr>
        <p:txBody>
          <a:bodyPr>
            <a:normAutofit/>
          </a:bodyPr>
          <a:lstStyle/>
          <a:p>
            <a:pPr marL="0" lvl="0" indent="0">
              <a:buNone/>
            </a:pPr>
            <a:endParaRPr lang="en-US" sz="1900">
              <a:latin typeface="Times New Roman" panose="02020603050405020304" pitchFamily="18" charset="0"/>
              <a:ea typeface="Calibri" panose="020F0502020204030204" pitchFamily="34" charset="0"/>
            </a:endParaRPr>
          </a:p>
          <a:p>
            <a:pPr lvl="0">
              <a:buFont typeface="Arial" panose="020B0604020202020204" pitchFamily="34" charset="0"/>
              <a:buChar char="•"/>
            </a:pPr>
            <a:r>
              <a:rPr lang="en-US" sz="1900">
                <a:latin typeface="+mj-lt"/>
                <a:ea typeface="Calibri" panose="020F0502020204030204" pitchFamily="34" charset="0"/>
              </a:rPr>
              <a:t>Coakley (2017) states that </a:t>
            </a:r>
            <a:r>
              <a:rPr lang="en-US" sz="1900" b="1">
                <a:latin typeface="+mj-lt"/>
                <a:ea typeface="Calibri" panose="020F0502020204030204" pitchFamily="34" charset="0"/>
              </a:rPr>
              <a:t>Black college student-athletes have little to no support </a:t>
            </a:r>
            <a:r>
              <a:rPr lang="en-US" sz="1900">
                <a:latin typeface="+mj-lt"/>
                <a:ea typeface="Calibri" panose="020F0502020204030204" pitchFamily="34" charset="0"/>
              </a:rPr>
              <a:t>due to faculty, administrators, and other support staff </a:t>
            </a:r>
            <a:r>
              <a:rPr lang="en-US" sz="1900" b="1">
                <a:latin typeface="+mj-lt"/>
                <a:ea typeface="Calibri" panose="020F0502020204030204" pitchFamily="34" charset="0"/>
              </a:rPr>
              <a:t>not knowing much about the experiences of Black college student-athletes </a:t>
            </a:r>
            <a:r>
              <a:rPr lang="en-US" sz="1900">
                <a:latin typeface="+mj-lt"/>
                <a:ea typeface="Calibri" panose="020F0502020204030204" pitchFamily="34" charset="0"/>
              </a:rPr>
              <a:t>(Coakley, 2017). </a:t>
            </a:r>
          </a:p>
          <a:p>
            <a:pPr marL="0" indent="0">
              <a:buNone/>
            </a:pPr>
            <a:endParaRPr lang="en-US" sz="1900"/>
          </a:p>
        </p:txBody>
      </p:sp>
    </p:spTree>
    <p:extLst>
      <p:ext uri="{BB962C8B-B14F-4D97-AF65-F5344CB8AC3E}">
        <p14:creationId xmlns:p14="http://schemas.microsoft.com/office/powerpoint/2010/main" val="2690912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E159E-93CC-4F4E-854F-A73189132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949071"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E85F0C-1515-4390-B8C1-5900D4002BEA}"/>
              </a:ext>
            </a:extLst>
          </p:cNvPr>
          <p:cNvSpPr>
            <a:spLocks noGrp="1"/>
          </p:cNvSpPr>
          <p:nvPr>
            <p:ph type="title"/>
          </p:nvPr>
        </p:nvSpPr>
        <p:spPr>
          <a:xfrm>
            <a:off x="874986" y="679927"/>
            <a:ext cx="3798352" cy="2270664"/>
          </a:xfrm>
        </p:spPr>
        <p:txBody>
          <a:bodyPr>
            <a:normAutofit/>
          </a:bodyPr>
          <a:lstStyle/>
          <a:p>
            <a:r>
              <a:rPr lang="en-US" sz="3100" b="1"/>
              <a:t>CONSIDERATIONS</a:t>
            </a:r>
          </a:p>
        </p:txBody>
      </p:sp>
      <p:sp>
        <p:nvSpPr>
          <p:cNvPr id="13" name="Rectangle 12">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224D79E-4C7E-4A03-BC98-C11627ED47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3" y="73152"/>
            <a:ext cx="884223" cy="232963"/>
            <a:chOff x="7763256" y="73152"/>
            <a:chExt cx="1178966" cy="232963"/>
          </a:xfrm>
        </p:grpSpPr>
        <p:sp>
          <p:nvSpPr>
            <p:cNvPr id="16" name="Rectangle 64">
              <a:extLst>
                <a:ext uri="{FF2B5EF4-FFF2-40B4-BE49-F238E27FC236}">
                  <a16:creationId xmlns:a16="http://schemas.microsoft.com/office/drawing/2014/main" id="{84226CB9-AAE1-46B6-9936-1C5F16126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8D742D28-AF83-4049-B1E5-3B8C63FC7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92B66613-362C-4881-A297-73A6D9862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C095AE55-BD70-4677-8988-688DFA3A5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53FC3E90-8A63-4152-92ED-8196DCBEB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09E194FA-170D-410B-980F-656A0C00D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6C46A6E9-2503-4458-B643-A704F1D4B9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90039F9D-222F-4D8E-B502-543BEEFCF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1543C8F8-F06A-4F56-A1C8-380B309B95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6E87739D-1D42-42FA-9790-B7DF61CBF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05029ACE-6799-4197-873B-B5F61B965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D9A3E88D-C7C3-4426-8069-D642CD117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2125D27B-B124-4B5D-9CC1-169BF2A99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E087664C-11B9-4631-ABF5-940AE79E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C6EE431E-21F6-422E-94B7-5CD5980E4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D7A3CEC9-DFB6-43FE-9CC5-DDA19B5A3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C79ADC73-1C5F-4F12-A3A1-C0BCE82A2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C20130EC-78F4-42AA-9E20-2D0F481F5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6353D739-20D4-4D5A-9A57-707C5AD88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348A8E3F-A128-4F3D-926C-77185809E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DBBC7D6-9123-4F88-B290-F941DD7CC060}"/>
              </a:ext>
            </a:extLst>
          </p:cNvPr>
          <p:cNvPicPr>
            <a:picLocks noChangeAspect="1"/>
          </p:cNvPicPr>
          <p:nvPr/>
        </p:nvPicPr>
        <p:blipFill rotWithShape="1">
          <a:blip r:embed="rId3"/>
          <a:srcRect r="3350"/>
          <a:stretch/>
        </p:blipFill>
        <p:spPr>
          <a:xfrm>
            <a:off x="4954982" y="10"/>
            <a:ext cx="4189018" cy="3233973"/>
          </a:xfrm>
          <a:prstGeom prst="rect">
            <a:avLst/>
          </a:prstGeom>
        </p:spPr>
      </p:pic>
      <p:sp>
        <p:nvSpPr>
          <p:cNvPr id="37" name="Rectangle 36">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2"/>
            <a:ext cx="455228" cy="3624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8AF3D9-73EB-4814-AC73-E3B6C7D52F34}"/>
              </a:ext>
            </a:extLst>
          </p:cNvPr>
          <p:cNvSpPr>
            <a:spLocks noGrp="1"/>
          </p:cNvSpPr>
          <p:nvPr>
            <p:ph idx="1"/>
          </p:nvPr>
        </p:nvSpPr>
        <p:spPr>
          <a:xfrm>
            <a:off x="874986" y="3540334"/>
            <a:ext cx="7762547" cy="3026004"/>
          </a:xfrm>
        </p:spPr>
        <p:txBody>
          <a:bodyPr anchor="ctr">
            <a:normAutofit/>
          </a:bodyPr>
          <a:lstStyle/>
          <a:p>
            <a:pPr marL="0" indent="0">
              <a:buNone/>
            </a:pPr>
            <a:r>
              <a:rPr lang="en-US" sz="1800">
                <a:latin typeface="+mj-lt"/>
              </a:rPr>
              <a:t>There is a need for more women and minorities in supporting roles and leadership throughout the NCAA</a:t>
            </a:r>
          </a:p>
          <a:p>
            <a:endParaRPr lang="en-US" sz="1800">
              <a:latin typeface="+mj-lt"/>
            </a:endParaRPr>
          </a:p>
          <a:p>
            <a:endParaRPr lang="en-US" sz="1800">
              <a:latin typeface="+mj-lt"/>
            </a:endParaRPr>
          </a:p>
        </p:txBody>
      </p:sp>
    </p:spTree>
    <p:extLst>
      <p:ext uri="{BB962C8B-B14F-4D97-AF65-F5344CB8AC3E}">
        <p14:creationId xmlns:p14="http://schemas.microsoft.com/office/powerpoint/2010/main" val="37373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42FE9-1332-4305-B390-2B21EAF41A2A}"/>
              </a:ext>
            </a:extLst>
          </p:cNvPr>
          <p:cNvSpPr>
            <a:spLocks noGrp="1"/>
          </p:cNvSpPr>
          <p:nvPr>
            <p:ph type="title"/>
          </p:nvPr>
        </p:nvSpPr>
        <p:spPr>
          <a:xfrm>
            <a:off x="457200" y="385011"/>
            <a:ext cx="8077200" cy="1109855"/>
          </a:xfrm>
        </p:spPr>
        <p:txBody>
          <a:bodyPr>
            <a:normAutofit/>
          </a:bodyPr>
          <a:lstStyle/>
          <a:p>
            <a:r>
              <a:rPr lang="en-US" b="1" dirty="0"/>
              <a:t>OBJECTIVE</a:t>
            </a:r>
          </a:p>
        </p:txBody>
      </p:sp>
      <p:sp>
        <p:nvSpPr>
          <p:cNvPr id="3" name="Content Placeholder 2">
            <a:extLst>
              <a:ext uri="{FF2B5EF4-FFF2-40B4-BE49-F238E27FC236}">
                <a16:creationId xmlns:a16="http://schemas.microsoft.com/office/drawing/2014/main" id="{4AB3A1AB-87CA-4BA7-A46E-0BBC55DB1E4A}"/>
              </a:ext>
            </a:extLst>
          </p:cNvPr>
          <p:cNvSpPr>
            <a:spLocks noGrp="1"/>
          </p:cNvSpPr>
          <p:nvPr>
            <p:ph idx="1"/>
          </p:nvPr>
        </p:nvSpPr>
        <p:spPr>
          <a:xfrm>
            <a:off x="397041" y="1494866"/>
            <a:ext cx="8522369" cy="4376545"/>
          </a:xfrm>
        </p:spPr>
        <p:txBody>
          <a:bodyPr>
            <a:normAutofit/>
          </a:bodyPr>
          <a:lstStyle/>
          <a:p>
            <a:pPr marL="0" indent="0">
              <a:buNone/>
            </a:pPr>
            <a:endParaRPr lang="en-US" sz="2800" dirty="0">
              <a:solidFill>
                <a:prstClr val="black"/>
              </a:solidFill>
            </a:endParaRPr>
          </a:p>
          <a:p>
            <a:pPr marL="0" indent="0">
              <a:buNone/>
            </a:pPr>
            <a:endParaRPr lang="en-US" sz="2400" dirty="0">
              <a:solidFill>
                <a:prstClr val="black"/>
              </a:solidFill>
              <a:latin typeface="+mj-lt"/>
            </a:endParaRPr>
          </a:p>
          <a:p>
            <a:pPr marL="0" indent="0">
              <a:buNone/>
            </a:pPr>
            <a:r>
              <a:rPr lang="en-US" sz="2400" dirty="0">
                <a:solidFill>
                  <a:prstClr val="black"/>
                </a:solidFill>
                <a:latin typeface="+mj-lt"/>
              </a:rPr>
              <a:t>Increase awareness of the effects of having multiple identities and the causes of Identity and Race Based Stress in Division I Black College Student-Athletes.</a:t>
            </a:r>
            <a:endParaRPr lang="en-US" sz="2000" b="1" dirty="0">
              <a:solidFill>
                <a:prstClr val="black"/>
              </a:solidFill>
              <a:latin typeface="+mj-lt"/>
            </a:endParaRPr>
          </a:p>
          <a:p>
            <a:pPr lvl="0">
              <a:buFont typeface="Arial" panose="020B0604020202020204" pitchFamily="34" charset="0"/>
              <a:buChar char="•"/>
            </a:pPr>
            <a:endParaRPr lang="en-US" sz="2000" dirty="0">
              <a:solidFill>
                <a:prstClr val="black"/>
              </a:solidFill>
              <a:latin typeface="+mj-lt"/>
            </a:endParaRPr>
          </a:p>
          <a:p>
            <a:pPr marL="0" lvl="0" indent="0">
              <a:buNone/>
            </a:pPr>
            <a:endParaRPr lang="en-US" sz="2800" dirty="0">
              <a:solidFill>
                <a:prstClr val="black"/>
              </a:solidFill>
              <a:latin typeface="Arial"/>
            </a:endParaRPr>
          </a:p>
          <a:p>
            <a:pPr lvl="0">
              <a:buFont typeface="Arial" panose="020B0604020202020204" pitchFamily="34" charset="0"/>
              <a:buChar char="•"/>
            </a:pPr>
            <a:endParaRPr lang="en-US" sz="2800" dirty="0">
              <a:solidFill>
                <a:prstClr val="black"/>
              </a:solidFill>
              <a:latin typeface="Arial"/>
            </a:endParaRPr>
          </a:p>
          <a:p>
            <a:pPr>
              <a:buFont typeface="Arial" panose="020B0604020202020204" pitchFamily="34" charset="0"/>
              <a:buChar char="•"/>
            </a:pPr>
            <a:endParaRPr lang="en-US" b="1" dirty="0">
              <a:solidFill>
                <a:prstClr val="black"/>
              </a:solidFill>
              <a:latin typeface="+mj-lt"/>
            </a:endParaRPr>
          </a:p>
          <a:p>
            <a:endParaRPr lang="en-US" dirty="0">
              <a:solidFill>
                <a:prstClr val="black"/>
              </a:solidFill>
            </a:endParaRPr>
          </a:p>
          <a:p>
            <a:pPr marL="0" indent="0">
              <a:buNone/>
            </a:pPr>
            <a:endParaRPr lang="en-US" dirty="0"/>
          </a:p>
        </p:txBody>
      </p:sp>
      <p:pic>
        <p:nvPicPr>
          <p:cNvPr id="4" name="Picture 3">
            <a:extLst>
              <a:ext uri="{FF2B5EF4-FFF2-40B4-BE49-F238E27FC236}">
                <a16:creationId xmlns:a16="http://schemas.microsoft.com/office/drawing/2014/main" id="{81138080-D174-41D7-8A95-FF03B9AAE7F5}"/>
              </a:ext>
            </a:extLst>
          </p:cNvPr>
          <p:cNvPicPr>
            <a:picLocks noChangeAspect="1"/>
          </p:cNvPicPr>
          <p:nvPr/>
        </p:nvPicPr>
        <p:blipFill>
          <a:blip r:embed="rId2"/>
          <a:stretch>
            <a:fillRect/>
          </a:stretch>
        </p:blipFill>
        <p:spPr>
          <a:xfrm>
            <a:off x="6347660" y="4090236"/>
            <a:ext cx="2571750" cy="1781175"/>
          </a:xfrm>
          <a:prstGeom prst="rect">
            <a:avLst/>
          </a:prstGeom>
        </p:spPr>
      </p:pic>
    </p:spTree>
    <p:extLst>
      <p:ext uri="{BB962C8B-B14F-4D97-AF65-F5344CB8AC3E}">
        <p14:creationId xmlns:p14="http://schemas.microsoft.com/office/powerpoint/2010/main" val="1933771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8720C4-254C-4D0A-BF71-1C6E27CEF233}"/>
              </a:ext>
            </a:extLst>
          </p:cNvPr>
          <p:cNvSpPr>
            <a:spLocks noGrp="1"/>
          </p:cNvSpPr>
          <p:nvPr>
            <p:ph type="title"/>
          </p:nvPr>
        </p:nvSpPr>
        <p:spPr>
          <a:xfrm>
            <a:off x="630936" y="426720"/>
            <a:ext cx="7879842" cy="1919141"/>
          </a:xfrm>
        </p:spPr>
        <p:txBody>
          <a:bodyPr anchor="b">
            <a:normAutofit/>
          </a:bodyPr>
          <a:lstStyle/>
          <a:p>
            <a:r>
              <a:rPr lang="en-US" sz="5200" b="1"/>
              <a:t>CONSIDERATIONS</a:t>
            </a:r>
          </a:p>
        </p:txBody>
      </p:sp>
      <p:sp>
        <p:nvSpPr>
          <p:cNvPr id="90" name="Rectangle 8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2" name="Rectangle 9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E13C280-09DC-4613-B57E-D5EA9920C78A}"/>
              </a:ext>
            </a:extLst>
          </p:cNvPr>
          <p:cNvSpPr>
            <a:spLocks noGrp="1"/>
          </p:cNvSpPr>
          <p:nvPr>
            <p:ph idx="1"/>
          </p:nvPr>
        </p:nvSpPr>
        <p:spPr>
          <a:xfrm>
            <a:off x="630936" y="3337269"/>
            <a:ext cx="7882128" cy="2905686"/>
          </a:xfrm>
        </p:spPr>
        <p:txBody>
          <a:bodyPr>
            <a:normAutofit/>
          </a:bodyPr>
          <a:lstStyle/>
          <a:p>
            <a:pPr marL="0" indent="0">
              <a:lnSpc>
                <a:spcPct val="90000"/>
              </a:lnSpc>
              <a:buNone/>
            </a:pPr>
            <a:endParaRPr lang="en-US" sz="1600" dirty="0"/>
          </a:p>
          <a:p>
            <a:pPr marL="0" indent="0">
              <a:lnSpc>
                <a:spcPct val="90000"/>
              </a:lnSpc>
              <a:buNone/>
            </a:pPr>
            <a:endParaRPr lang="en-US" sz="1600" dirty="0">
              <a:latin typeface="+mj-lt"/>
            </a:endParaRPr>
          </a:p>
          <a:p>
            <a:pPr marL="0" indent="0">
              <a:lnSpc>
                <a:spcPct val="90000"/>
              </a:lnSpc>
              <a:buNone/>
            </a:pPr>
            <a:endParaRPr lang="en-US" sz="1600" dirty="0">
              <a:latin typeface="+mj-lt"/>
            </a:endParaRPr>
          </a:p>
          <a:p>
            <a:pPr marL="0" indent="0">
              <a:lnSpc>
                <a:spcPct val="90000"/>
              </a:lnSpc>
              <a:buNone/>
            </a:pPr>
            <a:r>
              <a:rPr lang="en-US" sz="1600" dirty="0">
                <a:latin typeface="+mj-lt"/>
              </a:rPr>
              <a:t>Big East commissioner Val Ackerman noted that, "As the rosters of college sports programs have morphed over time to </a:t>
            </a:r>
            <a:r>
              <a:rPr lang="en-US" sz="1600" b="1" dirty="0">
                <a:latin typeface="+mj-lt"/>
              </a:rPr>
              <a:t>include more female and ethnically diverse student-athletes</a:t>
            </a:r>
            <a:r>
              <a:rPr lang="en-US" sz="1600" dirty="0">
                <a:latin typeface="+mj-lt"/>
              </a:rPr>
              <a:t>, </a:t>
            </a:r>
            <a:r>
              <a:rPr lang="en-US" sz="1600" b="1" dirty="0">
                <a:latin typeface="+mj-lt"/>
              </a:rPr>
              <a:t>our leadership should be mirroring those changes so that we can better understand and address student-athlete needs</a:t>
            </a:r>
            <a:r>
              <a:rPr lang="en-US" sz="1600" dirty="0">
                <a:latin typeface="+mj-lt"/>
              </a:rPr>
              <a:t>, which is a core NCAA objective.” </a:t>
            </a:r>
          </a:p>
          <a:p>
            <a:pPr marL="0" indent="0">
              <a:lnSpc>
                <a:spcPct val="90000"/>
              </a:lnSpc>
              <a:buNone/>
            </a:pPr>
            <a:endParaRPr lang="en-US" sz="1600" i="1" dirty="0">
              <a:latin typeface="+mj-lt"/>
            </a:endParaRPr>
          </a:p>
          <a:p>
            <a:pPr marL="0" indent="0">
              <a:lnSpc>
                <a:spcPct val="90000"/>
              </a:lnSpc>
              <a:buNone/>
            </a:pPr>
            <a:r>
              <a:rPr lang="en-US" sz="1600" i="1" dirty="0">
                <a:latin typeface="+mj-lt"/>
              </a:rPr>
              <a:t>https://</a:t>
            </a:r>
            <a:r>
              <a:rPr lang="en-US" sz="1600" i="1" dirty="0" err="1">
                <a:latin typeface="+mj-lt"/>
              </a:rPr>
              <a:t>www.espn.com</a:t>
            </a:r>
            <a:r>
              <a:rPr lang="en-US" sz="1600" i="1" dirty="0">
                <a:latin typeface="+mj-lt"/>
              </a:rPr>
              <a:t>/</a:t>
            </a:r>
            <a:r>
              <a:rPr lang="en-US" sz="1600" i="1" dirty="0" err="1">
                <a:latin typeface="+mj-lt"/>
              </a:rPr>
              <a:t>mens</a:t>
            </a:r>
            <a:r>
              <a:rPr lang="en-US" sz="1600" i="1" dirty="0">
                <a:latin typeface="+mj-lt"/>
              </a:rPr>
              <a:t>-college basketball/story/_/id/22602600/the-ncaa-continues-struggle-2017-racial-gender-report-card</a:t>
            </a:r>
          </a:p>
          <a:p>
            <a:pPr>
              <a:lnSpc>
                <a:spcPct val="90000"/>
              </a:lnSpc>
            </a:pPr>
            <a:endParaRPr lang="en-US" sz="1600" dirty="0"/>
          </a:p>
        </p:txBody>
      </p:sp>
    </p:spTree>
    <p:extLst>
      <p:ext uri="{BB962C8B-B14F-4D97-AF65-F5344CB8AC3E}">
        <p14:creationId xmlns:p14="http://schemas.microsoft.com/office/powerpoint/2010/main" val="273109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EB29E1-D18F-4168-8F10-8F286926580F}"/>
              </a:ext>
            </a:extLst>
          </p:cNvPr>
          <p:cNvSpPr>
            <a:spLocks noGrp="1"/>
          </p:cNvSpPr>
          <p:nvPr>
            <p:ph type="title"/>
          </p:nvPr>
        </p:nvSpPr>
        <p:spPr>
          <a:xfrm>
            <a:off x="630936" y="426720"/>
            <a:ext cx="7879842" cy="1919141"/>
          </a:xfrm>
        </p:spPr>
        <p:txBody>
          <a:bodyPr anchor="b">
            <a:normAutofit/>
          </a:bodyPr>
          <a:lstStyle/>
          <a:p>
            <a:r>
              <a:rPr lang="en-US" sz="5200" b="1"/>
              <a:t>CONSIDERATIONS</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6AF9AA8-D739-4130-A959-FC5B7A5BD236}"/>
              </a:ext>
            </a:extLst>
          </p:cNvPr>
          <p:cNvSpPr>
            <a:spLocks noGrp="1"/>
          </p:cNvSpPr>
          <p:nvPr>
            <p:ph idx="1"/>
          </p:nvPr>
        </p:nvSpPr>
        <p:spPr>
          <a:xfrm>
            <a:off x="630936" y="3337269"/>
            <a:ext cx="7882128" cy="2905686"/>
          </a:xfrm>
        </p:spPr>
        <p:txBody>
          <a:bodyPr>
            <a:normAutofit/>
          </a:bodyPr>
          <a:lstStyle/>
          <a:p>
            <a:pPr lvl="0"/>
            <a:endParaRPr lang="en-US" sz="1900" dirty="0">
              <a:latin typeface="Times New Roman" panose="02020603050405020304" pitchFamily="18" charset="0"/>
              <a:ea typeface="Calibri" panose="020F0502020204030204" pitchFamily="34" charset="0"/>
            </a:endParaRPr>
          </a:p>
          <a:p>
            <a:pPr marL="0" lvl="0" indent="0">
              <a:buNone/>
            </a:pPr>
            <a:r>
              <a:rPr lang="en-US" sz="1900" dirty="0">
                <a:latin typeface="+mj-lt"/>
                <a:ea typeface="Calibri" panose="020F0502020204030204" pitchFamily="34" charset="0"/>
              </a:rPr>
              <a:t>Coakley (2017), “Black female College Student-Athletes see few women of color in positions of power and authority in their schools and athletic departments, so they might not feel fully included in either sphere” (Coakley, 2017, p.475). </a:t>
            </a:r>
            <a:endParaRPr lang="en-US" sz="1900" dirty="0">
              <a:latin typeface="+mj-lt"/>
            </a:endParaRPr>
          </a:p>
          <a:p>
            <a:pPr marL="0" indent="0">
              <a:buNone/>
            </a:pPr>
            <a:endParaRPr lang="en-US" sz="1900" dirty="0"/>
          </a:p>
        </p:txBody>
      </p:sp>
    </p:spTree>
    <p:extLst>
      <p:ext uri="{BB962C8B-B14F-4D97-AF65-F5344CB8AC3E}">
        <p14:creationId xmlns:p14="http://schemas.microsoft.com/office/powerpoint/2010/main" val="1904508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CB8817-F61C-4A81-A803-0A37594EDC6A}"/>
              </a:ext>
            </a:extLst>
          </p:cNvPr>
          <p:cNvSpPr>
            <a:spLocks noGrp="1"/>
          </p:cNvSpPr>
          <p:nvPr>
            <p:ph type="title"/>
          </p:nvPr>
        </p:nvSpPr>
        <p:spPr>
          <a:xfrm>
            <a:off x="630936" y="426720"/>
            <a:ext cx="7879842" cy="1919141"/>
          </a:xfrm>
        </p:spPr>
        <p:txBody>
          <a:bodyPr anchor="b">
            <a:normAutofit/>
          </a:bodyPr>
          <a:lstStyle/>
          <a:p>
            <a:r>
              <a:rPr lang="en-US" sz="5200" b="1"/>
              <a:t>CONSIDERATIONS</a:t>
            </a:r>
          </a:p>
        </p:txBody>
      </p:sp>
      <p:sp>
        <p:nvSpPr>
          <p:cNvPr id="19" name="Rectangle 18">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3B8F44A-4A3E-494A-A02C-D0F678739ADD}"/>
              </a:ext>
            </a:extLst>
          </p:cNvPr>
          <p:cNvSpPr>
            <a:spLocks noGrp="1"/>
          </p:cNvSpPr>
          <p:nvPr>
            <p:ph idx="1"/>
          </p:nvPr>
        </p:nvSpPr>
        <p:spPr>
          <a:xfrm>
            <a:off x="630936" y="3337269"/>
            <a:ext cx="7882128" cy="2905686"/>
          </a:xfrm>
        </p:spPr>
        <p:txBody>
          <a:bodyPr>
            <a:normAutofit/>
          </a:bodyPr>
          <a:lstStyle/>
          <a:p>
            <a:pPr lvl="0" defTabSz="914400" eaLnBrk="0" fontAlgn="base" hangingPunct="0">
              <a:spcAft>
                <a:spcPct val="0"/>
              </a:spcAft>
              <a:buNone/>
            </a:pPr>
            <a:r>
              <a:rPr lang="en-US" sz="1900" b="1" dirty="0">
                <a:latin typeface="+mj-lt"/>
                <a:ea typeface="Calibri" panose="020F0502020204030204" pitchFamily="34" charset="0"/>
                <a:cs typeface="Times New Roman" panose="02020603050405020304" pitchFamily="18" charset="0"/>
              </a:rPr>
              <a:t>Ecological Perspective </a:t>
            </a:r>
          </a:p>
          <a:p>
            <a:pPr lvl="0" defTabSz="914400" eaLnBrk="0" fontAlgn="base" hangingPunct="0">
              <a:spcAft>
                <a:spcPct val="0"/>
              </a:spcAft>
              <a:buNone/>
            </a:pPr>
            <a:r>
              <a:rPr lang="en-US" altLang="en-US" sz="1900" b="1" kern="0" dirty="0">
                <a:latin typeface="+mj-lt"/>
                <a:ea typeface="ＭＳ Ｐゴシック" charset="-128"/>
              </a:rPr>
              <a:t>B=</a:t>
            </a:r>
            <a:r>
              <a:rPr lang="en-US" altLang="en-US" sz="1900" b="1" i="1" kern="0" dirty="0">
                <a:latin typeface="+mj-lt"/>
                <a:ea typeface="ＭＳ Ｐゴシック" charset="-128"/>
              </a:rPr>
              <a:t>f </a:t>
            </a:r>
            <a:r>
              <a:rPr lang="en-US" altLang="en-US" sz="1900" b="1" kern="0" dirty="0">
                <a:latin typeface="+mj-lt"/>
                <a:ea typeface="ＭＳ Ｐゴシック" charset="-128"/>
              </a:rPr>
              <a:t>(P,E)</a:t>
            </a:r>
          </a:p>
          <a:p>
            <a:pPr marL="0" lvl="0" indent="0">
              <a:buNone/>
            </a:pPr>
            <a:endParaRPr lang="en-US" sz="1900" dirty="0">
              <a:latin typeface="+mj-lt"/>
              <a:ea typeface="Calibri" panose="020F0502020204030204" pitchFamily="34" charset="0"/>
              <a:cs typeface="Times New Roman" panose="02020603050405020304" pitchFamily="18" charset="0"/>
            </a:endParaRPr>
          </a:p>
          <a:p>
            <a:pPr marL="0" lvl="0" indent="0">
              <a:buNone/>
            </a:pPr>
            <a:r>
              <a:rPr lang="en-US" sz="1900" dirty="0">
                <a:latin typeface="Arial"/>
                <a:ea typeface="Calibri" panose="020F0502020204030204" pitchFamily="34" charset="0"/>
                <a:cs typeface="Times New Roman" panose="02020603050405020304" pitchFamily="18" charset="0"/>
              </a:rPr>
              <a:t>Understanding </a:t>
            </a:r>
            <a:r>
              <a:rPr lang="en-US" sz="1900" b="1" dirty="0">
                <a:latin typeface="Arial"/>
                <a:ea typeface="Calibri" panose="020F0502020204030204" pitchFamily="34" charset="0"/>
                <a:cs typeface="Times New Roman" panose="02020603050405020304" pitchFamily="18" charset="0"/>
              </a:rPr>
              <a:t>Person</a:t>
            </a:r>
            <a:r>
              <a:rPr lang="en-US" sz="1900" dirty="0">
                <a:latin typeface="Arial"/>
                <a:ea typeface="Calibri" panose="020F0502020204030204" pitchFamily="34" charset="0"/>
                <a:cs typeface="Times New Roman" panose="02020603050405020304" pitchFamily="18" charset="0"/>
              </a:rPr>
              <a:t> (Black Student-Athlete) and </a:t>
            </a:r>
            <a:r>
              <a:rPr lang="en-US" sz="1900" b="1" dirty="0">
                <a:latin typeface="Arial"/>
                <a:ea typeface="Calibri" panose="020F0502020204030204" pitchFamily="34" charset="0"/>
                <a:cs typeface="Times New Roman" panose="02020603050405020304" pitchFamily="18" charset="0"/>
              </a:rPr>
              <a:t>Environment</a:t>
            </a:r>
            <a:r>
              <a:rPr lang="en-US" sz="1900" dirty="0">
                <a:latin typeface="Arial"/>
                <a:ea typeface="Calibri" panose="020F0502020204030204" pitchFamily="34" charset="0"/>
                <a:cs typeface="Times New Roman" panose="02020603050405020304" pitchFamily="18" charset="0"/>
              </a:rPr>
              <a:t>         (PWI) and how it effects or impacts </a:t>
            </a:r>
            <a:r>
              <a:rPr lang="en-US" sz="1900" b="1" dirty="0">
                <a:latin typeface="Arial"/>
                <a:ea typeface="Calibri" panose="020F0502020204030204" pitchFamily="34" charset="0"/>
                <a:cs typeface="Times New Roman" panose="02020603050405020304" pitchFamily="18" charset="0"/>
              </a:rPr>
              <a:t>Behavior and Wellness</a:t>
            </a:r>
          </a:p>
          <a:p>
            <a:pPr lvl="0"/>
            <a:endParaRPr lang="en-US" sz="1900" dirty="0">
              <a:latin typeface="+mj-lt"/>
            </a:endParaRPr>
          </a:p>
          <a:p>
            <a:pPr lvl="0"/>
            <a:endParaRPr lang="en-US" sz="1900" dirty="0">
              <a:latin typeface="Arial"/>
            </a:endParaRPr>
          </a:p>
          <a:p>
            <a:pPr marL="0">
              <a:spcBef>
                <a:spcPts val="0"/>
              </a:spcBef>
              <a:spcAft>
                <a:spcPts val="800"/>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sz="1900" dirty="0"/>
          </a:p>
        </p:txBody>
      </p:sp>
    </p:spTree>
    <p:extLst>
      <p:ext uri="{BB962C8B-B14F-4D97-AF65-F5344CB8AC3E}">
        <p14:creationId xmlns:p14="http://schemas.microsoft.com/office/powerpoint/2010/main" val="1280678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CB8817-F61C-4A81-A803-0A37594EDC6A}"/>
              </a:ext>
            </a:extLst>
          </p:cNvPr>
          <p:cNvSpPr>
            <a:spLocks noGrp="1"/>
          </p:cNvSpPr>
          <p:nvPr>
            <p:ph type="title"/>
          </p:nvPr>
        </p:nvSpPr>
        <p:spPr>
          <a:xfrm>
            <a:off x="630936" y="426720"/>
            <a:ext cx="7879842" cy="1919141"/>
          </a:xfrm>
        </p:spPr>
        <p:txBody>
          <a:bodyPr anchor="b">
            <a:normAutofit/>
          </a:bodyPr>
          <a:lstStyle/>
          <a:p>
            <a:r>
              <a:rPr lang="en-US" sz="5200" b="1"/>
              <a:t>CONSIDERATIONS</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2899927"/>
            <a:ext cx="783869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2776031"/>
            <a:ext cx="1405092"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3B8F44A-4A3E-494A-A02C-D0F678739ADD}"/>
              </a:ext>
            </a:extLst>
          </p:cNvPr>
          <p:cNvSpPr>
            <a:spLocks noGrp="1"/>
          </p:cNvSpPr>
          <p:nvPr>
            <p:ph idx="1"/>
          </p:nvPr>
        </p:nvSpPr>
        <p:spPr>
          <a:xfrm>
            <a:off x="630936" y="3337269"/>
            <a:ext cx="7882128" cy="2905686"/>
          </a:xfrm>
        </p:spPr>
        <p:txBody>
          <a:bodyPr>
            <a:normAutofit/>
          </a:bodyPr>
          <a:lstStyle/>
          <a:p>
            <a:pPr defTabSz="914400" eaLnBrk="0" fontAlgn="base" hangingPunct="0">
              <a:spcAft>
                <a:spcPct val="0"/>
              </a:spcAft>
              <a:buFontTx/>
              <a:buChar char="•"/>
            </a:pPr>
            <a:r>
              <a:rPr lang="en-US" altLang="en-US" sz="1800" kern="0" dirty="0">
                <a:latin typeface="Arial"/>
                <a:ea typeface="ＭＳ Ｐゴシック" charset="-128"/>
              </a:rPr>
              <a:t>Provides specific awareness through training, which enables support staff and those in student-athlete development to understand the </a:t>
            </a:r>
            <a:r>
              <a:rPr lang="ja-JP" altLang="en-US" sz="1800" b="1" kern="0">
                <a:latin typeface="Arial"/>
                <a:ea typeface="ＭＳ Ｐゴシック" charset="-128"/>
              </a:rPr>
              <a:t>“</a:t>
            </a:r>
            <a:r>
              <a:rPr lang="en-US" altLang="ja-JP" sz="1800" b="1" kern="0" dirty="0">
                <a:latin typeface="Arial"/>
                <a:ea typeface="ＭＳ Ｐゴシック" charset="-128"/>
              </a:rPr>
              <a:t>big picture</a:t>
            </a:r>
            <a:r>
              <a:rPr lang="ja-JP" altLang="en-US" sz="1800" b="1" kern="0">
                <a:latin typeface="Arial"/>
                <a:ea typeface="ＭＳ Ｐゴシック" charset="-128"/>
              </a:rPr>
              <a:t>”</a:t>
            </a:r>
            <a:r>
              <a:rPr lang="en-US" altLang="ja-JP" sz="1800" b="1" kern="0" dirty="0">
                <a:latin typeface="Arial"/>
                <a:ea typeface="ＭＳ Ｐゴシック" charset="-128"/>
              </a:rPr>
              <a:t> </a:t>
            </a:r>
            <a:r>
              <a:rPr lang="en-US" altLang="ja-JP" sz="1800" kern="0" dirty="0">
                <a:latin typeface="Arial"/>
                <a:ea typeface="ＭＳ Ｐゴシック" charset="-128"/>
              </a:rPr>
              <a:t>about forces that impact Black College Student-athletes</a:t>
            </a:r>
          </a:p>
          <a:p>
            <a:pPr marL="0" indent="0" defTabSz="914400" eaLnBrk="0" fontAlgn="base" hangingPunct="0">
              <a:spcAft>
                <a:spcPct val="0"/>
              </a:spcAft>
              <a:buNone/>
            </a:pPr>
            <a:r>
              <a:rPr lang="en-US" altLang="en-US" sz="1800" kern="0" dirty="0">
                <a:latin typeface="Arial"/>
                <a:ea typeface="ＭＳ Ｐゴシック" charset="-128"/>
              </a:rPr>
              <a:t>    (Tang &amp; Bashir, 2012)</a:t>
            </a:r>
            <a:endParaRPr lang="en-US" altLang="ja-JP" sz="1800" kern="0" dirty="0">
              <a:latin typeface="Arial"/>
              <a:ea typeface="ＭＳ Ｐゴシック" charset="-128"/>
            </a:endParaRPr>
          </a:p>
          <a:p>
            <a:pPr lvl="0" defTabSz="914400" eaLnBrk="0" fontAlgn="base" hangingPunct="0">
              <a:spcAft>
                <a:spcPct val="0"/>
              </a:spcAft>
              <a:buFontTx/>
              <a:buChar char="•"/>
            </a:pPr>
            <a:endParaRPr lang="en-US" altLang="en-US" sz="1800" kern="0" dirty="0">
              <a:latin typeface="Arial"/>
              <a:ea typeface="ＭＳ Ｐゴシック" charset="-128"/>
            </a:endParaRPr>
          </a:p>
          <a:p>
            <a:pPr lvl="0" defTabSz="914400" eaLnBrk="0" fontAlgn="base" hangingPunct="0">
              <a:spcAft>
                <a:spcPct val="0"/>
              </a:spcAft>
              <a:buFontTx/>
              <a:buChar char="•"/>
            </a:pPr>
            <a:r>
              <a:rPr lang="en-US" altLang="en-US" sz="1800" kern="0" dirty="0">
                <a:latin typeface="Arial"/>
                <a:ea typeface="ＭＳ Ｐゴシック" charset="-128"/>
              </a:rPr>
              <a:t>Reviews the multifaceted nature of cultural identity, the intersectionality of multiple roles and life spaces, and the interaction of individuals with the environment </a:t>
            </a:r>
          </a:p>
          <a:p>
            <a:pPr marL="0" lvl="0" indent="0" defTabSz="914400" eaLnBrk="0" fontAlgn="base" hangingPunct="0">
              <a:spcAft>
                <a:spcPct val="0"/>
              </a:spcAft>
              <a:buNone/>
            </a:pPr>
            <a:r>
              <a:rPr lang="en-US" altLang="en-US" sz="1800" kern="0" dirty="0">
                <a:latin typeface="Arial"/>
                <a:ea typeface="ＭＳ Ｐゴシック" charset="-128"/>
              </a:rPr>
              <a:t>    (Tang &amp; Bashir, 2012)</a:t>
            </a:r>
          </a:p>
          <a:p>
            <a:pPr lvl="0" defTabSz="914400" eaLnBrk="0" fontAlgn="base" hangingPunct="0">
              <a:spcAft>
                <a:spcPct val="0"/>
              </a:spcAft>
              <a:buNone/>
            </a:pPr>
            <a:endParaRPr lang="en-US" altLang="en-US" sz="1800" b="1" kern="0" dirty="0">
              <a:latin typeface="Arial"/>
              <a:ea typeface="ＭＳ Ｐゴシック" charset="-128"/>
            </a:endParaRPr>
          </a:p>
          <a:p>
            <a:pPr marL="0" indent="0">
              <a:spcBef>
                <a:spcPts val="0"/>
              </a:spcBef>
              <a:spcAft>
                <a:spcPts val="800"/>
              </a:spcAf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Tree>
    <p:extLst>
      <p:ext uri="{BB962C8B-B14F-4D97-AF65-F5344CB8AC3E}">
        <p14:creationId xmlns:p14="http://schemas.microsoft.com/office/powerpoint/2010/main" val="2304673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D166F-32B7-421A-9C79-67B55FBCF9C9}"/>
              </a:ext>
            </a:extLst>
          </p:cNvPr>
          <p:cNvSpPr>
            <a:spLocks noGrp="1"/>
          </p:cNvSpPr>
          <p:nvPr>
            <p:ph type="title"/>
          </p:nvPr>
        </p:nvSpPr>
        <p:spPr/>
        <p:txBody>
          <a:bodyPr/>
          <a:lstStyle/>
          <a:p>
            <a:r>
              <a:rPr lang="en-US" b="1" dirty="0"/>
              <a:t>REFERENCES</a:t>
            </a:r>
          </a:p>
        </p:txBody>
      </p:sp>
      <p:sp>
        <p:nvSpPr>
          <p:cNvPr id="3" name="Content Placeholder 2">
            <a:extLst>
              <a:ext uri="{FF2B5EF4-FFF2-40B4-BE49-F238E27FC236}">
                <a16:creationId xmlns:a16="http://schemas.microsoft.com/office/drawing/2014/main" id="{DF659745-88C4-46DC-B839-95F555B32CBA}"/>
              </a:ext>
            </a:extLst>
          </p:cNvPr>
          <p:cNvSpPr>
            <a:spLocks noGrp="1"/>
          </p:cNvSpPr>
          <p:nvPr>
            <p:ph idx="1"/>
          </p:nvPr>
        </p:nvSpPr>
        <p:spPr>
          <a:xfrm>
            <a:off x="256674" y="1799667"/>
            <a:ext cx="8550442" cy="3991533"/>
          </a:xfrm>
        </p:spPr>
        <p:txBody>
          <a:bodyPr>
            <a:normAutofit fontScale="25000" lnSpcReduction="20000"/>
          </a:bodyPr>
          <a:lstStyle/>
          <a:p>
            <a:endParaRPr lang="en-US" sz="2900" dirty="0">
              <a:latin typeface="+mj-lt"/>
            </a:endParaRPr>
          </a:p>
          <a:p>
            <a:pPr marL="0" indent="0">
              <a:buNone/>
            </a:pPr>
            <a:r>
              <a:rPr lang="en-US" sz="5600" dirty="0">
                <a:latin typeface="+mj-lt"/>
              </a:rPr>
              <a:t>Anthony, C. E., &amp; Swank, J. M. (2018). Black college student-athletes: Examining the intersection of gender, and racial identity and athletic identity.</a:t>
            </a:r>
            <a:r>
              <a:rPr lang="en-US" sz="5600" i="1" dirty="0">
                <a:latin typeface="+mj-lt"/>
              </a:rPr>
              <a:t> Journal for the Study of Sports and Athletes in Education, 12</a:t>
            </a:r>
            <a:r>
              <a:rPr lang="en-US" sz="5600" dirty="0">
                <a:latin typeface="+mj-lt"/>
              </a:rPr>
              <a:t>(3), 179-199. doi:10.1080/19357397.2018.1525133</a:t>
            </a:r>
          </a:p>
          <a:p>
            <a:pPr marL="0" indent="0">
              <a:buNone/>
            </a:pPr>
            <a:endParaRPr lang="en-US" sz="5600" dirty="0">
              <a:latin typeface="+mj-lt"/>
            </a:endParaRPr>
          </a:p>
          <a:p>
            <a:pPr marL="0" indent="0">
              <a:buNone/>
            </a:pPr>
            <a:r>
              <a:rPr lang="en-US" sz="5600" dirty="0">
                <a:latin typeface="+mj-lt"/>
              </a:rPr>
              <a:t>Belgrave, F. Z., &amp; Javier, S.J. (2016) “I’m Not Just Black!”: Exploring Intersections of Identity. Retrieved from </a:t>
            </a:r>
            <a:r>
              <a:rPr lang="en-US" sz="5600" u="sng" dirty="0">
                <a:latin typeface="+mj-lt"/>
                <a:hlinkClick r:id="rId2"/>
              </a:rPr>
              <a:t>https://psychologybenefits.org/2016/09/08/im-not-just-black-exploring-</a:t>
            </a:r>
            <a:r>
              <a:rPr lang="en-US" sz="5600" dirty="0">
                <a:latin typeface="+mj-lt"/>
                <a:hlinkClick r:id="rId2"/>
              </a:rPr>
              <a:t>intersections-of-identity/</a:t>
            </a:r>
            <a:endParaRPr lang="en-US" sz="5600" dirty="0">
              <a:latin typeface="+mj-lt"/>
            </a:endParaRPr>
          </a:p>
          <a:p>
            <a:pPr marL="0" indent="0">
              <a:buNone/>
            </a:pPr>
            <a:endParaRPr lang="en-US" sz="5600" dirty="0">
              <a:latin typeface="+mj-lt"/>
            </a:endParaRPr>
          </a:p>
          <a:p>
            <a:pPr marL="0" indent="0">
              <a:buNone/>
            </a:pPr>
            <a:r>
              <a:rPr lang="en-US" sz="5600" dirty="0" err="1">
                <a:latin typeface="+mj-lt"/>
              </a:rPr>
              <a:t>Bimper</a:t>
            </a:r>
            <a:r>
              <a:rPr lang="en-US" sz="5600" dirty="0">
                <a:latin typeface="+mj-lt"/>
              </a:rPr>
              <a:t>,  A.Y.,  Harrison,  L.,  &amp;  Clark,  L.  (2012).  Diamonds  in  the  rough:  Examining  a case of successful  Black  male student athletes  in  college sport. </a:t>
            </a:r>
            <a:r>
              <a:rPr lang="en-US" sz="5600" i="1" dirty="0">
                <a:latin typeface="+mj-lt"/>
              </a:rPr>
              <a:t>The Journal of Black Psychology</a:t>
            </a:r>
            <a:r>
              <a:rPr lang="en-US" sz="5600" dirty="0">
                <a:latin typeface="+mj-lt"/>
              </a:rPr>
              <a:t>, 1-24.</a:t>
            </a:r>
          </a:p>
          <a:p>
            <a:pPr marL="0" indent="0">
              <a:buNone/>
            </a:pPr>
            <a:endParaRPr lang="en-US" sz="5600" dirty="0">
              <a:latin typeface="+mj-lt"/>
            </a:endParaRPr>
          </a:p>
          <a:p>
            <a:pPr marL="0" indent="0">
              <a:buNone/>
            </a:pPr>
            <a:r>
              <a:rPr lang="en-US" sz="5600" dirty="0">
                <a:latin typeface="+mj-lt"/>
              </a:rPr>
              <a:t>Carter, R. T. (2016). "Racism and Psychological and Emotional Injury". The Counseling Psychologist. 35 (1): 13–105. doi:10.1177/0011000006292033.</a:t>
            </a:r>
          </a:p>
          <a:p>
            <a:pPr marL="0" indent="0">
              <a:buNone/>
            </a:pPr>
            <a:endParaRPr lang="en-US" sz="5600" dirty="0">
              <a:latin typeface="+mj-lt"/>
            </a:endParaRPr>
          </a:p>
          <a:p>
            <a:pPr marL="0" indent="0">
              <a:buNone/>
            </a:pPr>
            <a:r>
              <a:rPr lang="en-US" sz="5600" dirty="0">
                <a:latin typeface="+mj-lt"/>
              </a:rPr>
              <a:t>Carter, R. T., Forsyth, J. M., </a:t>
            </a:r>
            <a:r>
              <a:rPr lang="en-US" sz="5600" dirty="0" err="1">
                <a:latin typeface="+mj-lt"/>
              </a:rPr>
              <a:t>Mazzula</a:t>
            </a:r>
            <a:r>
              <a:rPr lang="en-US" sz="5600" dirty="0">
                <a:latin typeface="+mj-lt"/>
              </a:rPr>
              <a:t>, S. L., &amp; Williams, B. (2005). Racial discrimination and race-based traumatic stress: An exploratory investigation. </a:t>
            </a:r>
            <a:r>
              <a:rPr lang="en-US" sz="5600" i="1" dirty="0">
                <a:latin typeface="+mj-lt"/>
              </a:rPr>
              <a:t>Handbook of racial-cultural psychology and counseling :Training and practice, 2</a:t>
            </a:r>
            <a:r>
              <a:rPr lang="en-US" sz="5600" dirty="0">
                <a:latin typeface="+mj-lt"/>
              </a:rPr>
              <a:t>, 447-476.</a:t>
            </a:r>
          </a:p>
          <a:p>
            <a:pPr marL="0" indent="0">
              <a:buNone/>
            </a:pPr>
            <a:endParaRPr lang="en-US" sz="5600" dirty="0">
              <a:latin typeface="+mj-lt"/>
            </a:endParaRPr>
          </a:p>
          <a:p>
            <a:pPr marL="0" indent="0">
              <a:buNone/>
            </a:pPr>
            <a:r>
              <a:rPr lang="en-US" sz="5600" dirty="0">
                <a:latin typeface="+mj-lt"/>
              </a:rPr>
              <a:t>Carter, R. T. (2006). Race-based traumatic stress. </a:t>
            </a:r>
            <a:r>
              <a:rPr lang="en-US" sz="5600" i="1" dirty="0">
                <a:latin typeface="+mj-lt"/>
              </a:rPr>
              <a:t>Psychiatric Times, 23</a:t>
            </a:r>
            <a:r>
              <a:rPr lang="en-US" sz="5600" dirty="0">
                <a:latin typeface="+mj-lt"/>
              </a:rPr>
              <a:t>(14), 37-37.https://www.psychiatrictimes.com/articles/race-based-traumatic-stress</a:t>
            </a:r>
          </a:p>
          <a:p>
            <a:endParaRPr lang="en-US" dirty="0"/>
          </a:p>
        </p:txBody>
      </p:sp>
    </p:spTree>
    <p:extLst>
      <p:ext uri="{BB962C8B-B14F-4D97-AF65-F5344CB8AC3E}">
        <p14:creationId xmlns:p14="http://schemas.microsoft.com/office/powerpoint/2010/main" val="534488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B028E-6CF9-4CEF-ABDE-F875B193A2A5}"/>
              </a:ext>
            </a:extLst>
          </p:cNvPr>
          <p:cNvSpPr>
            <a:spLocks noGrp="1"/>
          </p:cNvSpPr>
          <p:nvPr>
            <p:ph type="title"/>
          </p:nvPr>
        </p:nvSpPr>
        <p:spPr/>
        <p:txBody>
          <a:bodyPr/>
          <a:lstStyle/>
          <a:p>
            <a:r>
              <a:rPr lang="en-US" b="1" dirty="0"/>
              <a:t>REFERENCES</a:t>
            </a:r>
          </a:p>
        </p:txBody>
      </p:sp>
      <p:sp>
        <p:nvSpPr>
          <p:cNvPr id="3" name="Content Placeholder 2">
            <a:extLst>
              <a:ext uri="{FF2B5EF4-FFF2-40B4-BE49-F238E27FC236}">
                <a16:creationId xmlns:a16="http://schemas.microsoft.com/office/drawing/2014/main" id="{A27033DE-3227-4D9F-BFCB-098143A0522C}"/>
              </a:ext>
            </a:extLst>
          </p:cNvPr>
          <p:cNvSpPr>
            <a:spLocks noGrp="1"/>
          </p:cNvSpPr>
          <p:nvPr>
            <p:ph idx="1"/>
          </p:nvPr>
        </p:nvSpPr>
        <p:spPr>
          <a:xfrm>
            <a:off x="256673" y="1563971"/>
            <a:ext cx="8775031" cy="4371608"/>
          </a:xfrm>
        </p:spPr>
        <p:txBody>
          <a:bodyPr>
            <a:normAutofit fontScale="70000" lnSpcReduction="20000"/>
          </a:bodyPr>
          <a:lstStyle/>
          <a:p>
            <a:pPr marL="0" indent="0">
              <a:buNone/>
            </a:pPr>
            <a:endParaRPr lang="en-US" sz="1800" dirty="0">
              <a:latin typeface="+mj-lt"/>
            </a:endParaRPr>
          </a:p>
          <a:p>
            <a:pPr marL="0" indent="0">
              <a:buNone/>
            </a:pPr>
            <a:r>
              <a:rPr lang="en-US" sz="1900" dirty="0">
                <a:latin typeface="+mj-lt"/>
              </a:rPr>
              <a:t>Coakley, J. J., &amp; Pike, E. (2014). Sports in society: Issues and controversies.</a:t>
            </a:r>
          </a:p>
          <a:p>
            <a:pPr marL="0" indent="0">
              <a:buNone/>
            </a:pPr>
            <a:endParaRPr lang="en-US" sz="1900" dirty="0">
              <a:latin typeface="+mj-lt"/>
            </a:endParaRPr>
          </a:p>
          <a:p>
            <a:pPr marL="0" indent="0">
              <a:buNone/>
            </a:pPr>
            <a:r>
              <a:rPr lang="en-US" sz="1900" dirty="0">
                <a:latin typeface="+mj-lt"/>
              </a:rPr>
              <a:t>Cook, E. P., &amp; Ohio Library and Information Network. (2012). </a:t>
            </a:r>
            <a:r>
              <a:rPr lang="en-US" sz="1900" i="1" dirty="0">
                <a:latin typeface="+mj-lt"/>
              </a:rPr>
              <a:t>Understanding people in context: The ecological perspective in counseling</a:t>
            </a:r>
            <a:r>
              <a:rPr lang="en-US" sz="1900" dirty="0">
                <a:latin typeface="+mj-lt"/>
              </a:rPr>
              <a:t>. Alexandria, VA: American Counseling Association.</a:t>
            </a:r>
          </a:p>
          <a:p>
            <a:pPr marL="0" indent="0">
              <a:buNone/>
            </a:pPr>
            <a:endParaRPr lang="en-US" sz="1900" dirty="0">
              <a:latin typeface="+mj-lt"/>
            </a:endParaRPr>
          </a:p>
          <a:p>
            <a:pPr marL="0" indent="0">
              <a:buNone/>
            </a:pPr>
            <a:r>
              <a:rPr lang="en-US" sz="1900" dirty="0">
                <a:latin typeface="+mj-lt"/>
              </a:rPr>
              <a:t>Erikson, E. H. (1956). The problem of ego identity. </a:t>
            </a:r>
            <a:r>
              <a:rPr lang="en-US" sz="1900" i="1" dirty="0">
                <a:latin typeface="+mj-lt"/>
              </a:rPr>
              <a:t>J. Am. </a:t>
            </a:r>
            <a:r>
              <a:rPr lang="en-US" sz="1900" i="1" dirty="0" err="1">
                <a:latin typeface="+mj-lt"/>
              </a:rPr>
              <a:t>Psychoanalyt</a:t>
            </a:r>
            <a:r>
              <a:rPr lang="en-US" sz="1900" i="1" dirty="0">
                <a:latin typeface="+mj-lt"/>
              </a:rPr>
              <a:t>. Assoc.</a:t>
            </a:r>
            <a:r>
              <a:rPr lang="en-US" sz="1900" dirty="0">
                <a:latin typeface="+mj-lt"/>
              </a:rPr>
              <a:t> 4: 56–122.</a:t>
            </a:r>
          </a:p>
          <a:p>
            <a:pPr marL="0" indent="0">
              <a:buNone/>
            </a:pPr>
            <a:endParaRPr lang="en-US" sz="1900" dirty="0">
              <a:latin typeface="+mj-lt"/>
            </a:endParaRPr>
          </a:p>
          <a:p>
            <a:pPr marL="0" indent="0">
              <a:buNone/>
            </a:pPr>
            <a:r>
              <a:rPr lang="en-US" sz="1900" dirty="0">
                <a:latin typeface="+mj-lt"/>
              </a:rPr>
              <a:t>Marcia, J. E. (1966). Development and validation of ego identity status. </a:t>
            </a:r>
            <a:r>
              <a:rPr lang="en-US" sz="1900" i="1" dirty="0">
                <a:latin typeface="+mj-lt"/>
              </a:rPr>
              <a:t>J. Personal. Soc. Psychol.</a:t>
            </a:r>
            <a:r>
              <a:rPr lang="en-US" sz="1900" dirty="0">
                <a:latin typeface="+mj-lt"/>
              </a:rPr>
              <a:t> 3: 551–558.</a:t>
            </a:r>
          </a:p>
          <a:p>
            <a:pPr marL="0" indent="0">
              <a:buNone/>
            </a:pPr>
            <a:endParaRPr lang="en-US" sz="1900" dirty="0">
              <a:latin typeface="+mj-lt"/>
            </a:endParaRPr>
          </a:p>
          <a:p>
            <a:pPr marL="0" indent="0">
              <a:buNone/>
            </a:pPr>
            <a:r>
              <a:rPr lang="en-US" sz="1900" dirty="0">
                <a:latin typeface="+mj-lt"/>
              </a:rPr>
              <a:t>Oxford English Dictionary (2019) Definition of Intersectionality. Retrieved from </a:t>
            </a:r>
            <a:r>
              <a:rPr lang="en-US" sz="1900" dirty="0">
                <a:latin typeface="+mj-lt"/>
                <a:hlinkClick r:id="rId2"/>
              </a:rPr>
              <a:t>https://en.oxforddictionaries.com/definition/intersectionality</a:t>
            </a:r>
            <a:endParaRPr lang="en-US" sz="1900" dirty="0">
              <a:latin typeface="+mj-lt"/>
            </a:endParaRPr>
          </a:p>
          <a:p>
            <a:pPr marL="0" indent="0">
              <a:buNone/>
            </a:pPr>
            <a:endParaRPr lang="en-US" sz="1900" dirty="0">
              <a:latin typeface="+mj-lt"/>
            </a:endParaRPr>
          </a:p>
          <a:p>
            <a:pPr marL="0" indent="0">
              <a:buNone/>
            </a:pPr>
            <a:r>
              <a:rPr lang="en-US" sz="1900" dirty="0">
                <a:latin typeface="+mj-lt"/>
              </a:rPr>
              <a:t>Smith, S. (2013). Black feminism and intersectionality. </a:t>
            </a:r>
            <a:r>
              <a:rPr lang="en-US" sz="1900" i="1" dirty="0">
                <a:latin typeface="+mj-lt"/>
              </a:rPr>
              <a:t>International Socialist Review</a:t>
            </a:r>
            <a:r>
              <a:rPr lang="en-US" sz="1900" dirty="0">
                <a:latin typeface="+mj-lt"/>
              </a:rPr>
              <a:t>, </a:t>
            </a:r>
            <a:r>
              <a:rPr lang="en-US" sz="1900" i="1" dirty="0">
                <a:latin typeface="+mj-lt"/>
              </a:rPr>
              <a:t>91</a:t>
            </a:r>
            <a:r>
              <a:rPr lang="en-US" sz="1900" dirty="0">
                <a:latin typeface="+mj-lt"/>
              </a:rPr>
              <a:t>(11).</a:t>
            </a:r>
          </a:p>
          <a:p>
            <a:pPr marL="0" indent="0">
              <a:buNone/>
            </a:pPr>
            <a:endParaRPr lang="en-US" sz="1900" dirty="0">
              <a:latin typeface="+mj-lt"/>
            </a:endParaRPr>
          </a:p>
          <a:p>
            <a:pPr marL="0" indent="0">
              <a:buNone/>
            </a:pPr>
            <a:r>
              <a:rPr lang="en-US" sz="1900" dirty="0">
                <a:latin typeface="+mj-lt"/>
              </a:rPr>
              <a:t>Tang, M. &amp; Bashir, H. (2012). Diversity From the Ecological Perspective. </a:t>
            </a:r>
            <a:r>
              <a:rPr lang="en-US" sz="1900" i="1" dirty="0">
                <a:latin typeface="+mj-lt"/>
              </a:rPr>
              <a:t>Understanding people in context: The ecological perspective in counseling.</a:t>
            </a:r>
            <a:r>
              <a:rPr lang="en-US" sz="1900" dirty="0">
                <a:latin typeface="+mj-lt"/>
              </a:rPr>
              <a:t> Alexandria, VA: American Counseling Association.</a:t>
            </a:r>
          </a:p>
          <a:p>
            <a:pPr marL="0" indent="0">
              <a:buNone/>
            </a:pPr>
            <a:endParaRPr lang="en-US" sz="1900" dirty="0">
              <a:latin typeface="+mj-lt"/>
            </a:endParaRPr>
          </a:p>
          <a:p>
            <a:pPr marL="0" indent="0">
              <a:buNone/>
            </a:pPr>
            <a:r>
              <a:rPr lang="en-US" sz="1900" dirty="0">
                <a:latin typeface="+mj-lt"/>
              </a:rPr>
              <a:t>McClain, S., Beasley, S. T., Jones, B., </a:t>
            </a:r>
            <a:r>
              <a:rPr lang="en-US" sz="1900" dirty="0" err="1">
                <a:latin typeface="+mj-lt"/>
              </a:rPr>
              <a:t>Awosogba</a:t>
            </a:r>
            <a:r>
              <a:rPr lang="en-US" sz="1900" dirty="0">
                <a:latin typeface="+mj-lt"/>
              </a:rPr>
              <a:t>, O., Jackson, S., &amp; </a:t>
            </a:r>
            <a:r>
              <a:rPr lang="en-US" sz="1900" dirty="0" err="1">
                <a:latin typeface="+mj-lt"/>
              </a:rPr>
              <a:t>Cokley</a:t>
            </a:r>
            <a:r>
              <a:rPr lang="en-US" sz="1900" dirty="0">
                <a:latin typeface="+mj-lt"/>
              </a:rPr>
              <a:t>, K. (2016). An examination of the impact of racial and ethnic identity, impostor feelings, and minority status stress on the mental health of black college students.</a:t>
            </a:r>
            <a:r>
              <a:rPr lang="en-US" sz="1900" i="1" dirty="0">
                <a:latin typeface="+mj-lt"/>
              </a:rPr>
              <a:t> Journal of Multicultural Counseling and Development, 44</a:t>
            </a:r>
            <a:r>
              <a:rPr lang="en-US" sz="1900" dirty="0">
                <a:latin typeface="+mj-lt"/>
              </a:rPr>
              <a:t>(2), 101-117. doi:10.1002/jmcd.12040</a:t>
            </a:r>
          </a:p>
          <a:p>
            <a:pPr marL="0" indent="0">
              <a:buNone/>
            </a:pPr>
            <a:endParaRPr lang="en-US" sz="1600" dirty="0">
              <a:latin typeface="+mj-lt"/>
            </a:endParaRPr>
          </a:p>
        </p:txBody>
      </p:sp>
    </p:spTree>
    <p:extLst>
      <p:ext uri="{BB962C8B-B14F-4D97-AF65-F5344CB8AC3E}">
        <p14:creationId xmlns:p14="http://schemas.microsoft.com/office/powerpoint/2010/main" val="2537346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B028E-6CF9-4CEF-ABDE-F875B193A2A5}"/>
              </a:ext>
            </a:extLst>
          </p:cNvPr>
          <p:cNvSpPr>
            <a:spLocks noGrp="1"/>
          </p:cNvSpPr>
          <p:nvPr>
            <p:ph type="title"/>
          </p:nvPr>
        </p:nvSpPr>
        <p:spPr/>
        <p:txBody>
          <a:bodyPr/>
          <a:lstStyle/>
          <a:p>
            <a:r>
              <a:rPr lang="en-US" b="1" dirty="0"/>
              <a:t>REFERENCES</a:t>
            </a:r>
          </a:p>
        </p:txBody>
      </p:sp>
      <p:sp>
        <p:nvSpPr>
          <p:cNvPr id="3" name="Content Placeholder 2">
            <a:extLst>
              <a:ext uri="{FF2B5EF4-FFF2-40B4-BE49-F238E27FC236}">
                <a16:creationId xmlns:a16="http://schemas.microsoft.com/office/drawing/2014/main" id="{A27033DE-3227-4D9F-BFCB-098143A0522C}"/>
              </a:ext>
            </a:extLst>
          </p:cNvPr>
          <p:cNvSpPr>
            <a:spLocks noGrp="1"/>
          </p:cNvSpPr>
          <p:nvPr>
            <p:ph idx="1"/>
          </p:nvPr>
        </p:nvSpPr>
        <p:spPr>
          <a:xfrm>
            <a:off x="457200" y="1964890"/>
            <a:ext cx="8398042" cy="3730057"/>
          </a:xfrm>
        </p:spPr>
        <p:txBody>
          <a:bodyPr>
            <a:normAutofit fontScale="92500" lnSpcReduction="20000"/>
          </a:bodyPr>
          <a:lstStyle/>
          <a:p>
            <a:r>
              <a:rPr lang="en-US" sz="1700" dirty="0">
                <a:solidFill>
                  <a:prstClr val="black"/>
                </a:solidFill>
                <a:latin typeface="+mj-lt"/>
              </a:rPr>
              <a:t>Retrieved from American Psychological Association (2017): </a:t>
            </a:r>
            <a:r>
              <a:rPr lang="en-US" sz="1700" dirty="0">
                <a:solidFill>
                  <a:prstClr val="black"/>
                </a:solidFill>
                <a:latin typeface="+mj-lt"/>
                <a:hlinkClick r:id="rId2"/>
              </a:rPr>
              <a:t>https://www.apa.org/monitor/2017/09/numbers</a:t>
            </a:r>
            <a:endParaRPr lang="en-US" sz="1700" dirty="0">
              <a:solidFill>
                <a:prstClr val="black"/>
              </a:solidFill>
              <a:latin typeface="+mj-lt"/>
            </a:endParaRPr>
          </a:p>
          <a:p>
            <a:endParaRPr lang="en-US" sz="1700" dirty="0">
              <a:solidFill>
                <a:prstClr val="black"/>
              </a:solidFill>
              <a:latin typeface="+mj-lt"/>
            </a:endParaRPr>
          </a:p>
          <a:p>
            <a:r>
              <a:rPr lang="en-US" sz="1700" dirty="0">
                <a:latin typeface="+mj-lt"/>
              </a:rPr>
              <a:t>Retrieved from College sports racial and gender report card (Richard </a:t>
            </a:r>
            <a:r>
              <a:rPr lang="en-US" sz="1700" dirty="0" err="1">
                <a:latin typeface="+mj-lt"/>
              </a:rPr>
              <a:t>Lapchick</a:t>
            </a:r>
            <a:r>
              <a:rPr lang="en-US" sz="1700" dirty="0">
                <a:latin typeface="+mj-lt"/>
              </a:rPr>
              <a:t>, February 28, 2018) https://www.espn.com/mens-college basketball/story/_/id/22602600/the-ncaa-continues-struggle-2017-racial-gender-report-card</a:t>
            </a:r>
          </a:p>
          <a:p>
            <a:endParaRPr lang="en-US" sz="1700" dirty="0">
              <a:latin typeface="+mj-lt"/>
            </a:endParaRPr>
          </a:p>
          <a:p>
            <a:r>
              <a:rPr lang="en-US" sz="1700" dirty="0">
                <a:latin typeface="+mj-lt"/>
              </a:rPr>
              <a:t>Retrieved from NCAA Demographics Database (December 2018). http://www.ncaa.org/about/resources/research/ncaa-demographics-database</a:t>
            </a:r>
          </a:p>
          <a:p>
            <a:endParaRPr lang="en-US" sz="1700" dirty="0">
              <a:latin typeface="+mj-lt"/>
            </a:endParaRPr>
          </a:p>
          <a:p>
            <a:r>
              <a:rPr lang="en-US" sz="1700" dirty="0">
                <a:latin typeface="+mj-lt"/>
              </a:rPr>
              <a:t>Retrieved from NCAA</a:t>
            </a:r>
            <a:r>
              <a:rPr lang="en-US" sz="1800" b="1" dirty="0">
                <a:latin typeface="+mj-lt"/>
              </a:rPr>
              <a:t> </a:t>
            </a:r>
            <a:r>
              <a:rPr lang="en-US" sz="1800" dirty="0">
                <a:latin typeface="+mj-lt"/>
              </a:rPr>
              <a:t>Race and Gender Demographics Database (October 2019) </a:t>
            </a:r>
            <a:r>
              <a:rPr lang="en-US" sz="1700" dirty="0">
                <a:latin typeface="+mj-lt"/>
                <a:hlinkClick r:id="rId3"/>
              </a:rPr>
              <a:t>http://www.ncaa.org/about/resources/research/diversity-research</a:t>
            </a:r>
            <a:endParaRPr lang="en-US" sz="1700" dirty="0">
              <a:latin typeface="+mj-lt"/>
            </a:endParaRPr>
          </a:p>
          <a:p>
            <a:endParaRPr lang="en-US" sz="1700" dirty="0">
              <a:latin typeface="+mj-lt"/>
            </a:endParaRPr>
          </a:p>
          <a:p>
            <a:r>
              <a:rPr lang="en-US" sz="1800" i="1" dirty="0">
                <a:solidFill>
                  <a:srgbClr val="000000"/>
                </a:solidFill>
                <a:latin typeface="+mj-lt"/>
              </a:rPr>
              <a:t>https://www.miamiherald.com/sports/article235921152.html#storylink=cpy</a:t>
            </a:r>
          </a:p>
          <a:p>
            <a:endParaRPr lang="en-US" sz="1700" dirty="0">
              <a:latin typeface="+mj-lt"/>
            </a:endParaRPr>
          </a:p>
          <a:p>
            <a:pPr marL="0" indent="0">
              <a:buNone/>
            </a:pPr>
            <a:endParaRPr lang="en-US" sz="1700" dirty="0">
              <a:latin typeface="+mj-lt"/>
            </a:endParaRPr>
          </a:p>
          <a:p>
            <a:endParaRPr lang="en-US" dirty="0"/>
          </a:p>
        </p:txBody>
      </p:sp>
    </p:spTree>
    <p:extLst>
      <p:ext uri="{BB962C8B-B14F-4D97-AF65-F5344CB8AC3E}">
        <p14:creationId xmlns:p14="http://schemas.microsoft.com/office/powerpoint/2010/main" val="4133292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A474011-A49D-4C7A-BF41-0ACD0A2693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C286623-EE81-43A2-B351-417E36A37529}"/>
              </a:ext>
            </a:extLst>
          </p:cNvPr>
          <p:cNvPicPr>
            <a:picLocks noChangeAspect="1"/>
          </p:cNvPicPr>
          <p:nvPr/>
        </p:nvPicPr>
        <p:blipFill>
          <a:blip r:embed="rId2"/>
          <a:stretch>
            <a:fillRect/>
          </a:stretch>
        </p:blipFill>
        <p:spPr>
          <a:xfrm>
            <a:off x="418338" y="884312"/>
            <a:ext cx="8373618" cy="2590847"/>
          </a:xfrm>
          <a:prstGeom prst="rect">
            <a:avLst/>
          </a:prstGeom>
        </p:spPr>
      </p:pic>
      <p:sp>
        <p:nvSpPr>
          <p:cNvPr id="44" name="Rectangle 43">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6" name="Rectangle 45">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03205" y="5260133"/>
            <a:ext cx="1463040" cy="685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4759ED8-4146-4911-96AC-36FE06461455}"/>
              </a:ext>
            </a:extLst>
          </p:cNvPr>
          <p:cNvSpPr>
            <a:spLocks noGrp="1"/>
          </p:cNvSpPr>
          <p:nvPr>
            <p:ph idx="1"/>
          </p:nvPr>
        </p:nvSpPr>
        <p:spPr>
          <a:xfrm>
            <a:off x="4011930" y="4440602"/>
            <a:ext cx="4505706" cy="1645920"/>
          </a:xfrm>
        </p:spPr>
        <p:txBody>
          <a:bodyPr anchor="ctr">
            <a:normAutofit/>
          </a:bodyPr>
          <a:lstStyle/>
          <a:p>
            <a:pPr marL="0" indent="0">
              <a:buNone/>
            </a:pPr>
            <a:r>
              <a:rPr lang="en-US" sz="1600" b="1" dirty="0">
                <a:latin typeface="+mj-lt"/>
                <a:hlinkClick r:id="rId3">
                  <a:extLst>
                    <a:ext uri="{A12FA001-AC4F-418D-AE19-62706E023703}">
                      <ahyp:hlinkClr xmlns:ahyp="http://schemas.microsoft.com/office/drawing/2018/hyperlinkcolor" val="tx"/>
                    </a:ext>
                  </a:extLst>
                </a:hlinkClick>
              </a:rPr>
              <a:t>Questions</a:t>
            </a:r>
          </a:p>
          <a:p>
            <a:pPr marL="0" indent="0">
              <a:buNone/>
            </a:pPr>
            <a:endParaRPr lang="en-US" sz="1600" dirty="0">
              <a:latin typeface="+mj-lt"/>
              <a:hlinkClick r:id="rId3">
                <a:extLst>
                  <a:ext uri="{A12FA001-AC4F-418D-AE19-62706E023703}">
                    <ahyp:hlinkClr xmlns:ahyp="http://schemas.microsoft.com/office/drawing/2018/hyperlinkcolor" val="tx"/>
                  </a:ext>
                </a:extLst>
              </a:hlinkClick>
            </a:endParaRPr>
          </a:p>
          <a:p>
            <a:pPr marL="0" indent="0">
              <a:buNone/>
            </a:pPr>
            <a:r>
              <a:rPr lang="en-US" sz="1600" dirty="0">
                <a:latin typeface="+mj-lt"/>
                <a:hlinkClick r:id="rId3">
                  <a:extLst>
                    <a:ext uri="{A12FA001-AC4F-418D-AE19-62706E023703}">
                      <ahyp:hlinkClr xmlns:ahyp="http://schemas.microsoft.com/office/drawing/2018/hyperlinkcolor" val="tx"/>
                    </a:ext>
                  </a:extLst>
                </a:hlinkClick>
              </a:rPr>
              <a:t>collinby@mail.uc.edu</a:t>
            </a:r>
            <a:endParaRPr lang="en-US" sz="1600" dirty="0">
              <a:latin typeface="+mj-lt"/>
            </a:endParaRPr>
          </a:p>
          <a:p>
            <a:pPr marL="0" indent="0">
              <a:buNone/>
            </a:pPr>
            <a:r>
              <a:rPr lang="en-US" sz="1600" dirty="0">
                <a:latin typeface="+mj-lt"/>
                <a:hlinkClick r:id="rId4">
                  <a:extLst>
                    <a:ext uri="{A12FA001-AC4F-418D-AE19-62706E023703}">
                      <ahyp:hlinkClr xmlns:ahyp="http://schemas.microsoft.com/office/drawing/2018/hyperlinkcolor" val="tx"/>
                    </a:ext>
                  </a:extLst>
                </a:hlinkClick>
              </a:rPr>
              <a:t>Brittany@developingmellc.com</a:t>
            </a:r>
            <a:endParaRPr lang="en-US" sz="1600" dirty="0">
              <a:latin typeface="+mj-lt"/>
            </a:endParaRPr>
          </a:p>
          <a:p>
            <a:pPr marL="0" indent="0">
              <a:buNone/>
            </a:pPr>
            <a:endParaRPr lang="en-US" sz="1600" dirty="0"/>
          </a:p>
        </p:txBody>
      </p:sp>
    </p:spTree>
    <p:extLst>
      <p:ext uri="{BB962C8B-B14F-4D97-AF65-F5344CB8AC3E}">
        <p14:creationId xmlns:p14="http://schemas.microsoft.com/office/powerpoint/2010/main" val="2115626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FC1E57-05B6-49A3-8C3A-375FEC6033E6}"/>
              </a:ext>
            </a:extLst>
          </p:cNvPr>
          <p:cNvSpPr>
            <a:spLocks noGrp="1"/>
          </p:cNvSpPr>
          <p:nvPr>
            <p:ph type="title"/>
          </p:nvPr>
        </p:nvSpPr>
        <p:spPr>
          <a:xfrm>
            <a:off x="603503" y="640263"/>
            <a:ext cx="2463248" cy="5254510"/>
          </a:xfrm>
        </p:spPr>
        <p:txBody>
          <a:bodyPr>
            <a:normAutofit/>
          </a:bodyPr>
          <a:lstStyle/>
          <a:p>
            <a:r>
              <a:rPr lang="en-US" sz="3700" b="1"/>
              <a:t>COLLEGE STUDENT STRESS</a:t>
            </a:r>
          </a:p>
        </p:txBody>
      </p:sp>
      <p:sp>
        <p:nvSpPr>
          <p:cNvPr id="3" name="Content Placeholder 2">
            <a:extLst>
              <a:ext uri="{FF2B5EF4-FFF2-40B4-BE49-F238E27FC236}">
                <a16:creationId xmlns:a16="http://schemas.microsoft.com/office/drawing/2014/main" id="{108B2E06-93EA-4C9C-8118-8F50769305CC}"/>
              </a:ext>
            </a:extLst>
          </p:cNvPr>
          <p:cNvSpPr>
            <a:spLocks noGrp="1"/>
          </p:cNvSpPr>
          <p:nvPr>
            <p:ph idx="1"/>
          </p:nvPr>
        </p:nvSpPr>
        <p:spPr>
          <a:xfrm>
            <a:off x="4018788" y="640263"/>
            <a:ext cx="4521708" cy="5254510"/>
          </a:xfrm>
        </p:spPr>
        <p:txBody>
          <a:bodyPr anchor="ctr">
            <a:normAutofit lnSpcReduction="10000"/>
          </a:bodyPr>
          <a:lstStyle/>
          <a:p>
            <a:pPr marL="0" lvl="0" indent="0">
              <a:lnSpc>
                <a:spcPct val="90000"/>
              </a:lnSpc>
              <a:buNone/>
            </a:pPr>
            <a:endParaRPr lang="en-US" sz="1300" b="1" dirty="0">
              <a:solidFill>
                <a:schemeClr val="bg1"/>
              </a:solidFill>
              <a:latin typeface="+mj-lt"/>
            </a:endParaRPr>
          </a:p>
          <a:p>
            <a:pPr marL="0" lvl="0" indent="0">
              <a:lnSpc>
                <a:spcPct val="90000"/>
              </a:lnSpc>
              <a:buNone/>
            </a:pPr>
            <a:endParaRPr lang="en-US" sz="1300" b="1" dirty="0">
              <a:solidFill>
                <a:schemeClr val="bg1"/>
              </a:solidFill>
              <a:latin typeface="+mj-lt"/>
            </a:endParaRPr>
          </a:p>
          <a:p>
            <a:pPr marL="0" lvl="0" indent="0">
              <a:lnSpc>
                <a:spcPct val="90000"/>
              </a:lnSpc>
              <a:buNone/>
            </a:pPr>
            <a:r>
              <a:rPr lang="en-US" sz="1600" b="1" dirty="0">
                <a:solidFill>
                  <a:schemeClr val="bg1"/>
                </a:solidFill>
                <a:latin typeface="+mj-lt"/>
              </a:rPr>
              <a:t>61%.....</a:t>
            </a:r>
            <a:r>
              <a:rPr lang="en-US" sz="1600" dirty="0">
                <a:solidFill>
                  <a:schemeClr val="bg1"/>
                </a:solidFill>
                <a:latin typeface="+mj-lt"/>
              </a:rPr>
              <a:t> of college students seeking counseling who report </a:t>
            </a:r>
            <a:r>
              <a:rPr lang="en-US" sz="1600" b="1" dirty="0">
                <a:solidFill>
                  <a:schemeClr val="bg1"/>
                </a:solidFill>
                <a:latin typeface="+mj-lt"/>
              </a:rPr>
              <a:t>Anxiety</a:t>
            </a:r>
          </a:p>
          <a:p>
            <a:pPr marL="0" lvl="0" indent="0">
              <a:lnSpc>
                <a:spcPct val="90000"/>
              </a:lnSpc>
              <a:buNone/>
            </a:pPr>
            <a:endParaRPr lang="en-US" sz="1600" b="1" dirty="0">
              <a:solidFill>
                <a:schemeClr val="bg1"/>
              </a:solidFill>
              <a:latin typeface="+mj-lt"/>
            </a:endParaRPr>
          </a:p>
          <a:p>
            <a:pPr marL="0" lvl="0" indent="0">
              <a:lnSpc>
                <a:spcPct val="90000"/>
              </a:lnSpc>
              <a:buNone/>
            </a:pPr>
            <a:r>
              <a:rPr lang="en-US" sz="1600" dirty="0">
                <a:solidFill>
                  <a:schemeClr val="bg1"/>
                </a:solidFill>
                <a:latin typeface="+mj-lt"/>
              </a:rPr>
              <a:t>Other concerns include: </a:t>
            </a:r>
          </a:p>
          <a:p>
            <a:pPr marL="0" lvl="0" indent="0">
              <a:lnSpc>
                <a:spcPct val="90000"/>
              </a:lnSpc>
              <a:buNone/>
            </a:pPr>
            <a:endParaRPr lang="en-US" sz="1600" dirty="0">
              <a:solidFill>
                <a:schemeClr val="bg1"/>
              </a:solidFill>
              <a:latin typeface="+mj-lt"/>
            </a:endParaRPr>
          </a:p>
          <a:p>
            <a:pPr marL="0" indent="0">
              <a:lnSpc>
                <a:spcPct val="90000"/>
              </a:lnSpc>
              <a:buNone/>
            </a:pPr>
            <a:r>
              <a:rPr lang="en-US" sz="1600" b="1" dirty="0">
                <a:solidFill>
                  <a:schemeClr val="bg1"/>
                </a:solidFill>
                <a:latin typeface="+mj-lt"/>
              </a:rPr>
              <a:t>Depression </a:t>
            </a:r>
          </a:p>
          <a:p>
            <a:pPr marL="0" indent="0">
              <a:lnSpc>
                <a:spcPct val="90000"/>
              </a:lnSpc>
              <a:buNone/>
            </a:pPr>
            <a:r>
              <a:rPr lang="en-US" sz="1600" dirty="0">
                <a:solidFill>
                  <a:schemeClr val="bg1"/>
                </a:solidFill>
                <a:latin typeface="+mj-lt"/>
              </a:rPr>
              <a:t>49%</a:t>
            </a:r>
          </a:p>
          <a:p>
            <a:pPr marL="0" indent="0">
              <a:lnSpc>
                <a:spcPct val="90000"/>
              </a:lnSpc>
              <a:buNone/>
            </a:pPr>
            <a:endParaRPr lang="en-US" sz="1600" b="1" dirty="0">
              <a:solidFill>
                <a:schemeClr val="bg1"/>
              </a:solidFill>
              <a:latin typeface="+mj-lt"/>
            </a:endParaRPr>
          </a:p>
          <a:p>
            <a:pPr marL="0" indent="0">
              <a:lnSpc>
                <a:spcPct val="90000"/>
              </a:lnSpc>
              <a:buNone/>
            </a:pPr>
            <a:r>
              <a:rPr lang="en-US" sz="1600" b="1" dirty="0">
                <a:solidFill>
                  <a:schemeClr val="bg1"/>
                </a:solidFill>
                <a:latin typeface="+mj-lt"/>
              </a:rPr>
              <a:t>Stress</a:t>
            </a:r>
            <a:r>
              <a:rPr lang="en-US" sz="1600" dirty="0">
                <a:solidFill>
                  <a:schemeClr val="bg1"/>
                </a:solidFill>
                <a:latin typeface="+mj-lt"/>
              </a:rPr>
              <a:t> </a:t>
            </a:r>
          </a:p>
          <a:p>
            <a:pPr marL="0" indent="0">
              <a:lnSpc>
                <a:spcPct val="90000"/>
              </a:lnSpc>
              <a:buNone/>
            </a:pPr>
            <a:r>
              <a:rPr lang="en-US" sz="1600" dirty="0">
                <a:solidFill>
                  <a:schemeClr val="bg1"/>
                </a:solidFill>
                <a:latin typeface="+mj-lt"/>
              </a:rPr>
              <a:t>45%</a:t>
            </a:r>
          </a:p>
          <a:p>
            <a:pPr marL="0" indent="0">
              <a:lnSpc>
                <a:spcPct val="90000"/>
              </a:lnSpc>
              <a:buNone/>
            </a:pPr>
            <a:endParaRPr lang="en-US" sz="1600" b="1" dirty="0">
              <a:solidFill>
                <a:schemeClr val="bg1"/>
              </a:solidFill>
              <a:latin typeface="+mj-lt"/>
            </a:endParaRPr>
          </a:p>
          <a:p>
            <a:pPr marL="0" indent="0">
              <a:lnSpc>
                <a:spcPct val="90000"/>
              </a:lnSpc>
              <a:buNone/>
            </a:pPr>
            <a:r>
              <a:rPr lang="en-US" sz="1600" b="1" dirty="0">
                <a:solidFill>
                  <a:schemeClr val="bg1"/>
                </a:solidFill>
                <a:latin typeface="+mj-lt"/>
              </a:rPr>
              <a:t>Family Issues </a:t>
            </a:r>
          </a:p>
          <a:p>
            <a:pPr marL="0" indent="0">
              <a:lnSpc>
                <a:spcPct val="90000"/>
              </a:lnSpc>
              <a:buNone/>
            </a:pPr>
            <a:r>
              <a:rPr lang="en-US" sz="1600" dirty="0">
                <a:solidFill>
                  <a:schemeClr val="bg1"/>
                </a:solidFill>
                <a:latin typeface="+mj-lt"/>
              </a:rPr>
              <a:t>31% </a:t>
            </a:r>
          </a:p>
          <a:p>
            <a:pPr marL="0" indent="0">
              <a:lnSpc>
                <a:spcPct val="90000"/>
              </a:lnSpc>
              <a:buNone/>
            </a:pPr>
            <a:endParaRPr lang="en-US" sz="1600" b="1" dirty="0">
              <a:solidFill>
                <a:schemeClr val="bg1"/>
              </a:solidFill>
              <a:latin typeface="+mj-lt"/>
            </a:endParaRPr>
          </a:p>
          <a:p>
            <a:pPr marL="0" indent="0">
              <a:lnSpc>
                <a:spcPct val="90000"/>
              </a:lnSpc>
              <a:buNone/>
            </a:pPr>
            <a:r>
              <a:rPr lang="en-US" sz="1600" b="1" dirty="0">
                <a:solidFill>
                  <a:schemeClr val="bg1"/>
                </a:solidFill>
                <a:latin typeface="+mj-lt"/>
              </a:rPr>
              <a:t>Academic Performance </a:t>
            </a:r>
          </a:p>
          <a:p>
            <a:pPr marL="0" indent="0">
              <a:lnSpc>
                <a:spcPct val="90000"/>
              </a:lnSpc>
              <a:buNone/>
            </a:pPr>
            <a:r>
              <a:rPr lang="en-US" sz="1600" dirty="0">
                <a:solidFill>
                  <a:schemeClr val="bg1"/>
                </a:solidFill>
                <a:latin typeface="+mj-lt"/>
              </a:rPr>
              <a:t>28%</a:t>
            </a:r>
          </a:p>
          <a:p>
            <a:pPr marL="0" indent="0">
              <a:lnSpc>
                <a:spcPct val="90000"/>
              </a:lnSpc>
              <a:buNone/>
            </a:pPr>
            <a:r>
              <a:rPr lang="en-US" sz="1600" dirty="0">
                <a:solidFill>
                  <a:schemeClr val="bg1"/>
                </a:solidFill>
                <a:latin typeface="+mj-lt"/>
              </a:rPr>
              <a:t> </a:t>
            </a:r>
          </a:p>
          <a:p>
            <a:pPr marL="0" indent="0">
              <a:lnSpc>
                <a:spcPct val="90000"/>
              </a:lnSpc>
              <a:buNone/>
            </a:pPr>
            <a:r>
              <a:rPr lang="en-US" sz="1600" b="1" dirty="0">
                <a:solidFill>
                  <a:schemeClr val="bg1"/>
                </a:solidFill>
                <a:latin typeface="+mj-lt"/>
              </a:rPr>
              <a:t>Relationship Problems </a:t>
            </a:r>
          </a:p>
          <a:p>
            <a:pPr marL="0" indent="0">
              <a:lnSpc>
                <a:spcPct val="90000"/>
              </a:lnSpc>
              <a:buNone/>
            </a:pPr>
            <a:r>
              <a:rPr lang="en-US" sz="1600" dirty="0">
                <a:solidFill>
                  <a:schemeClr val="bg1"/>
                </a:solidFill>
                <a:latin typeface="+mj-lt"/>
              </a:rPr>
              <a:t>27%</a:t>
            </a:r>
          </a:p>
          <a:p>
            <a:pPr lvl="0">
              <a:lnSpc>
                <a:spcPct val="90000"/>
              </a:lnSpc>
            </a:pPr>
            <a:endParaRPr lang="en-US" sz="1300" dirty="0">
              <a:solidFill>
                <a:schemeClr val="bg1"/>
              </a:solidFill>
            </a:endParaRPr>
          </a:p>
          <a:p>
            <a:pPr lvl="0">
              <a:lnSpc>
                <a:spcPct val="90000"/>
              </a:lnSpc>
            </a:pPr>
            <a:endParaRPr lang="en-US" sz="1300" dirty="0">
              <a:solidFill>
                <a:schemeClr val="bg1"/>
              </a:solidFill>
            </a:endParaRPr>
          </a:p>
          <a:p>
            <a:pPr>
              <a:lnSpc>
                <a:spcPct val="90000"/>
              </a:lnSpc>
            </a:pPr>
            <a:endParaRPr lang="en-US" sz="1300" dirty="0">
              <a:solidFill>
                <a:schemeClr val="bg1"/>
              </a:solidFill>
            </a:endParaRPr>
          </a:p>
        </p:txBody>
      </p:sp>
    </p:spTree>
    <p:extLst>
      <p:ext uri="{BB962C8B-B14F-4D97-AF65-F5344CB8AC3E}">
        <p14:creationId xmlns:p14="http://schemas.microsoft.com/office/powerpoint/2010/main" val="140696185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7B97D490-7127-408B-874C-DAD83F7773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253388" cy="6858000"/>
            <a:chOff x="0" y="0"/>
            <a:chExt cx="4709160" cy="6858000"/>
          </a:xfrm>
        </p:grpSpPr>
        <p:sp>
          <p:nvSpPr>
            <p:cNvPr id="11"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B37AB0D5-E79D-4ADE-9BCD-F25412BA53E1}"/>
              </a:ext>
            </a:extLst>
          </p:cNvPr>
          <p:cNvSpPr>
            <a:spLocks noGrp="1"/>
          </p:cNvSpPr>
          <p:nvPr>
            <p:ph type="title"/>
          </p:nvPr>
        </p:nvSpPr>
        <p:spPr>
          <a:xfrm>
            <a:off x="603503" y="640263"/>
            <a:ext cx="3096959" cy="5254510"/>
          </a:xfrm>
        </p:spPr>
        <p:txBody>
          <a:bodyPr>
            <a:normAutofit/>
          </a:bodyPr>
          <a:lstStyle/>
          <a:p>
            <a:r>
              <a:rPr lang="en-US" sz="4500" b="1"/>
              <a:t>COLLEGE </a:t>
            </a:r>
            <a:br>
              <a:rPr lang="en-US" sz="4500" b="1"/>
            </a:br>
            <a:r>
              <a:rPr lang="en-US" sz="4500" b="1"/>
              <a:t>STUDENT-ATHLETE </a:t>
            </a:r>
            <a:br>
              <a:rPr lang="en-US" sz="4500" b="1"/>
            </a:br>
            <a:r>
              <a:rPr lang="en-US" sz="4500" b="1"/>
              <a:t>STRESS</a:t>
            </a:r>
          </a:p>
        </p:txBody>
      </p:sp>
      <p:sp>
        <p:nvSpPr>
          <p:cNvPr id="3" name="Content Placeholder 2">
            <a:extLst>
              <a:ext uri="{FF2B5EF4-FFF2-40B4-BE49-F238E27FC236}">
                <a16:creationId xmlns:a16="http://schemas.microsoft.com/office/drawing/2014/main" id="{B528A987-441C-40E0-B7E9-8FE893BC55B3}"/>
              </a:ext>
            </a:extLst>
          </p:cNvPr>
          <p:cNvSpPr>
            <a:spLocks noGrp="1"/>
          </p:cNvSpPr>
          <p:nvPr>
            <p:ph idx="1"/>
          </p:nvPr>
        </p:nvSpPr>
        <p:spPr>
          <a:xfrm>
            <a:off x="4740306" y="640263"/>
            <a:ext cx="3875056" cy="5254510"/>
          </a:xfrm>
        </p:spPr>
        <p:txBody>
          <a:bodyPr anchor="ctr">
            <a:normAutofit/>
          </a:bodyPr>
          <a:lstStyle/>
          <a:p>
            <a:pPr marL="0" indent="0">
              <a:buNone/>
            </a:pPr>
            <a:endParaRPr lang="en-US" sz="1900" dirty="0">
              <a:solidFill>
                <a:schemeClr val="bg1"/>
              </a:solidFill>
              <a:latin typeface="+mj-lt"/>
              <a:ea typeface="Calibri" panose="020F0502020204030204" pitchFamily="34" charset="0"/>
            </a:endParaRPr>
          </a:p>
          <a:p>
            <a:endParaRPr lang="en-US" sz="1900" dirty="0">
              <a:solidFill>
                <a:schemeClr val="bg1"/>
              </a:solidFill>
              <a:latin typeface="+mj-lt"/>
              <a:ea typeface="Calibri" panose="020F0502020204030204" pitchFamily="34" charset="0"/>
            </a:endParaRPr>
          </a:p>
          <a:p>
            <a:pPr marL="0" indent="0">
              <a:buNone/>
            </a:pPr>
            <a:r>
              <a:rPr lang="en-US" sz="1900" dirty="0">
                <a:solidFill>
                  <a:schemeClr val="bg1"/>
                </a:solidFill>
                <a:latin typeface="+mj-lt"/>
                <a:ea typeface="Calibri" panose="020F0502020204030204" pitchFamily="34" charset="0"/>
              </a:rPr>
              <a:t>Researchers highlight how athletic participation in and of itself can create additional stressors that other college students do not experience (Wilson &amp; Pritchard, 2005) </a:t>
            </a:r>
            <a:endParaRPr lang="en-US" sz="1900" dirty="0">
              <a:solidFill>
                <a:schemeClr val="bg1"/>
              </a:solidFill>
              <a:latin typeface="+mj-lt"/>
            </a:endParaRPr>
          </a:p>
        </p:txBody>
      </p:sp>
    </p:spTree>
    <p:extLst>
      <p:ext uri="{BB962C8B-B14F-4D97-AF65-F5344CB8AC3E}">
        <p14:creationId xmlns:p14="http://schemas.microsoft.com/office/powerpoint/2010/main" val="249026941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E371D3-9A02-4F69-A447-4CB9100AF337}"/>
              </a:ext>
            </a:extLst>
          </p:cNvPr>
          <p:cNvSpPr>
            <a:spLocks noGrp="1"/>
          </p:cNvSpPr>
          <p:nvPr>
            <p:ph type="title"/>
          </p:nvPr>
        </p:nvSpPr>
        <p:spPr>
          <a:xfrm>
            <a:off x="603503" y="640263"/>
            <a:ext cx="2463248" cy="5254510"/>
          </a:xfrm>
        </p:spPr>
        <p:txBody>
          <a:bodyPr>
            <a:normAutofit/>
          </a:bodyPr>
          <a:lstStyle/>
          <a:p>
            <a:r>
              <a:rPr lang="en-US" sz="3400" b="1"/>
              <a:t>COLLEGE </a:t>
            </a:r>
            <a:br>
              <a:rPr lang="en-US" sz="3400" b="1"/>
            </a:br>
            <a:r>
              <a:rPr lang="en-US" sz="3400" b="1"/>
              <a:t>STUDENT-ATHLETE </a:t>
            </a:r>
            <a:br>
              <a:rPr lang="en-US" sz="3400" b="1"/>
            </a:br>
            <a:r>
              <a:rPr lang="en-US" sz="3400" b="1"/>
              <a:t>STRESS</a:t>
            </a:r>
            <a:endParaRPr lang="en-US" sz="3400"/>
          </a:p>
        </p:txBody>
      </p:sp>
      <p:sp>
        <p:nvSpPr>
          <p:cNvPr id="3" name="Content Placeholder 2">
            <a:extLst>
              <a:ext uri="{FF2B5EF4-FFF2-40B4-BE49-F238E27FC236}">
                <a16:creationId xmlns:a16="http://schemas.microsoft.com/office/drawing/2014/main" id="{82EA2FC6-7F1F-44B9-9366-D943CCC392A2}"/>
              </a:ext>
            </a:extLst>
          </p:cNvPr>
          <p:cNvSpPr>
            <a:spLocks noGrp="1"/>
          </p:cNvSpPr>
          <p:nvPr>
            <p:ph idx="1"/>
          </p:nvPr>
        </p:nvSpPr>
        <p:spPr>
          <a:xfrm>
            <a:off x="4018788" y="640263"/>
            <a:ext cx="4521708" cy="5254510"/>
          </a:xfrm>
        </p:spPr>
        <p:txBody>
          <a:bodyPr anchor="ctr">
            <a:normAutofit/>
          </a:bodyPr>
          <a:lstStyle/>
          <a:p>
            <a:pPr marL="0" lvl="0" indent="0">
              <a:buNone/>
            </a:pPr>
            <a:endParaRPr lang="en-US" sz="1900" dirty="0">
              <a:solidFill>
                <a:schemeClr val="bg1"/>
              </a:solidFill>
            </a:endParaRPr>
          </a:p>
          <a:p>
            <a:pPr marL="0" lvl="0" indent="0">
              <a:buNone/>
            </a:pPr>
            <a:r>
              <a:rPr lang="en-US" sz="1900" dirty="0">
                <a:solidFill>
                  <a:schemeClr val="bg1"/>
                </a:solidFill>
                <a:latin typeface="+mj-lt"/>
              </a:rPr>
              <a:t>“College athletes are known to encounter unique stress factors that the general student population does not always face. Because of this, </a:t>
            </a:r>
            <a:r>
              <a:rPr lang="en-US" sz="1900" b="1" dirty="0">
                <a:solidFill>
                  <a:schemeClr val="bg1"/>
                </a:solidFill>
                <a:latin typeface="+mj-lt"/>
              </a:rPr>
              <a:t>student-athletes can be at a higher risk of anxiety and depression.”</a:t>
            </a:r>
          </a:p>
          <a:p>
            <a:pPr marL="0" lvl="0" indent="0">
              <a:buNone/>
            </a:pPr>
            <a:r>
              <a:rPr lang="en-US" sz="1900" dirty="0">
                <a:solidFill>
                  <a:schemeClr val="bg1"/>
                </a:solidFill>
                <a:latin typeface="+mj-lt"/>
              </a:rPr>
              <a:t>(Perry, 2019)</a:t>
            </a:r>
          </a:p>
          <a:p>
            <a:pPr marL="0" lvl="0" indent="0">
              <a:buNone/>
            </a:pPr>
            <a:endParaRPr lang="en-US" sz="1900" dirty="0">
              <a:solidFill>
                <a:schemeClr val="bg1"/>
              </a:solidFill>
            </a:endParaRPr>
          </a:p>
          <a:p>
            <a:pPr marL="0" lvl="0" indent="0">
              <a:buNone/>
            </a:pPr>
            <a:endParaRPr lang="en-US" sz="1900" dirty="0">
              <a:solidFill>
                <a:schemeClr val="bg1"/>
              </a:solidFill>
            </a:endParaRPr>
          </a:p>
          <a:p>
            <a:pPr marL="0" lvl="0" indent="0">
              <a:buNone/>
            </a:pPr>
            <a:r>
              <a:rPr lang="en-US" sz="1900" dirty="0">
                <a:solidFill>
                  <a:schemeClr val="bg1"/>
                </a:solidFill>
              </a:rPr>
              <a:t>Perry, J. (2019) Retrieved from: https://</a:t>
            </a:r>
            <a:r>
              <a:rPr lang="en-US" sz="1900" dirty="0" err="1">
                <a:solidFill>
                  <a:schemeClr val="bg1"/>
                </a:solidFill>
              </a:rPr>
              <a:t>an.athletenetwork.com</a:t>
            </a:r>
            <a:r>
              <a:rPr lang="en-US" sz="1900" dirty="0">
                <a:solidFill>
                  <a:schemeClr val="bg1"/>
                </a:solidFill>
              </a:rPr>
              <a:t>/blog/dealing-with-stress-as-a-college-athlete</a:t>
            </a:r>
          </a:p>
          <a:p>
            <a:endParaRPr lang="en-US" sz="1900" dirty="0">
              <a:solidFill>
                <a:schemeClr val="bg1"/>
              </a:solidFill>
            </a:endParaRPr>
          </a:p>
        </p:txBody>
      </p:sp>
    </p:spTree>
    <p:extLst>
      <p:ext uri="{BB962C8B-B14F-4D97-AF65-F5344CB8AC3E}">
        <p14:creationId xmlns:p14="http://schemas.microsoft.com/office/powerpoint/2010/main" val="73751908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924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EB29E1-D18F-4168-8F10-8F286926580F}"/>
              </a:ext>
            </a:extLst>
          </p:cNvPr>
          <p:cNvSpPr>
            <a:spLocks noGrp="1"/>
          </p:cNvSpPr>
          <p:nvPr>
            <p:ph type="title"/>
          </p:nvPr>
        </p:nvSpPr>
        <p:spPr>
          <a:xfrm>
            <a:off x="393192" y="516804"/>
            <a:ext cx="4945641" cy="1625210"/>
          </a:xfrm>
        </p:spPr>
        <p:txBody>
          <a:bodyPr>
            <a:normAutofit/>
          </a:bodyPr>
          <a:lstStyle/>
          <a:p>
            <a:pPr>
              <a:lnSpc>
                <a:spcPct val="90000"/>
              </a:lnSpc>
            </a:pPr>
            <a:r>
              <a:rPr lang="en-US" sz="3700" b="1">
                <a:solidFill>
                  <a:srgbClr val="FFFFFF"/>
                </a:solidFill>
              </a:rPr>
              <a:t>BLACK </a:t>
            </a:r>
            <a:br>
              <a:rPr lang="en-US" sz="3700" b="1">
                <a:solidFill>
                  <a:srgbClr val="FFFFFF"/>
                </a:solidFill>
              </a:rPr>
            </a:br>
            <a:r>
              <a:rPr lang="en-US" sz="3700" b="1">
                <a:solidFill>
                  <a:srgbClr val="FFFFFF"/>
                </a:solidFill>
              </a:rPr>
              <a:t>STUDENT-ATHLETE </a:t>
            </a:r>
            <a:br>
              <a:rPr lang="en-US" sz="3700" b="1">
                <a:solidFill>
                  <a:srgbClr val="FFFFFF"/>
                </a:solidFill>
              </a:rPr>
            </a:br>
            <a:r>
              <a:rPr lang="en-US" sz="3700" b="1">
                <a:solidFill>
                  <a:srgbClr val="FFFFFF"/>
                </a:solidFill>
              </a:rPr>
              <a:t>STRESS</a:t>
            </a:r>
          </a:p>
        </p:txBody>
      </p:sp>
      <p:sp>
        <p:nvSpPr>
          <p:cNvPr id="11" name="Rectangle 1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432305"/>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8960EC4-5EA7-4744-9E56-D1116347B8FC}"/>
              </a:ext>
            </a:extLst>
          </p:cNvPr>
          <p:cNvPicPr>
            <a:picLocks noChangeAspect="1"/>
          </p:cNvPicPr>
          <p:nvPr/>
        </p:nvPicPr>
        <p:blipFill>
          <a:blip r:embed="rId2"/>
          <a:stretch>
            <a:fillRect/>
          </a:stretch>
        </p:blipFill>
        <p:spPr>
          <a:xfrm>
            <a:off x="425058" y="3481322"/>
            <a:ext cx="4934932" cy="2004816"/>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6AF9AA8-D739-4130-A959-FC5B7A5BD236}"/>
              </a:ext>
            </a:extLst>
          </p:cNvPr>
          <p:cNvSpPr>
            <a:spLocks noGrp="1"/>
          </p:cNvSpPr>
          <p:nvPr>
            <p:ph idx="1"/>
          </p:nvPr>
        </p:nvSpPr>
        <p:spPr>
          <a:xfrm>
            <a:off x="6021989" y="917725"/>
            <a:ext cx="2568554" cy="4852362"/>
          </a:xfrm>
        </p:spPr>
        <p:txBody>
          <a:bodyPr anchor="ctr">
            <a:normAutofit/>
          </a:bodyPr>
          <a:lstStyle/>
          <a:p>
            <a:pPr marL="0" lvl="0" indent="0">
              <a:buNone/>
            </a:pPr>
            <a:endParaRPr lang="en-US" sz="1700" b="1">
              <a:solidFill>
                <a:srgbClr val="FFFFFF"/>
              </a:solidFill>
              <a:latin typeface="+mj-lt"/>
            </a:endParaRPr>
          </a:p>
          <a:p>
            <a:pPr marL="0" lvl="0" indent="0">
              <a:buNone/>
            </a:pPr>
            <a:r>
              <a:rPr lang="en-US" sz="1700" b="1">
                <a:solidFill>
                  <a:srgbClr val="FFFFFF"/>
                </a:solidFill>
                <a:latin typeface="+mj-lt"/>
              </a:rPr>
              <a:t>Black</a:t>
            </a:r>
            <a:r>
              <a:rPr lang="en-US" sz="1700">
                <a:solidFill>
                  <a:srgbClr val="FFFFFF"/>
                </a:solidFill>
                <a:latin typeface="+mj-lt"/>
              </a:rPr>
              <a:t> </a:t>
            </a:r>
            <a:r>
              <a:rPr lang="en-US" sz="1700" b="1">
                <a:solidFill>
                  <a:srgbClr val="FFFFFF"/>
                </a:solidFill>
                <a:latin typeface="+mj-lt"/>
              </a:rPr>
              <a:t>student-athletes</a:t>
            </a:r>
            <a:r>
              <a:rPr lang="en-US" sz="1700">
                <a:solidFill>
                  <a:srgbClr val="FFFFFF"/>
                </a:solidFill>
                <a:latin typeface="+mj-lt"/>
              </a:rPr>
              <a:t> have additional stressors that often go unnoticed which lead to greater stress </a:t>
            </a:r>
          </a:p>
          <a:p>
            <a:pPr marL="0" lvl="0" indent="0">
              <a:buNone/>
            </a:pPr>
            <a:endParaRPr lang="en-US" sz="1700">
              <a:solidFill>
                <a:srgbClr val="FFFFFF"/>
              </a:solidFill>
            </a:endParaRPr>
          </a:p>
          <a:p>
            <a:endParaRPr lang="en-US" sz="1700">
              <a:solidFill>
                <a:srgbClr val="FFFFFF"/>
              </a:solidFill>
            </a:endParaRPr>
          </a:p>
        </p:txBody>
      </p:sp>
    </p:spTree>
    <p:extLst>
      <p:ext uri="{BB962C8B-B14F-4D97-AF65-F5344CB8AC3E}">
        <p14:creationId xmlns:p14="http://schemas.microsoft.com/office/powerpoint/2010/main" val="3433828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1D7179B-FF7C-482F-B3D9-2BE9ED113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725"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37AB0D5-E79D-4ADE-9BCD-F25412BA53E1}"/>
              </a:ext>
            </a:extLst>
          </p:cNvPr>
          <p:cNvSpPr>
            <a:spLocks noGrp="1"/>
          </p:cNvSpPr>
          <p:nvPr>
            <p:ph type="title"/>
          </p:nvPr>
        </p:nvSpPr>
        <p:spPr>
          <a:xfrm>
            <a:off x="624751" y="365125"/>
            <a:ext cx="2980250" cy="5811837"/>
          </a:xfrm>
        </p:spPr>
        <p:txBody>
          <a:bodyPr>
            <a:normAutofit/>
          </a:bodyPr>
          <a:lstStyle/>
          <a:p>
            <a:r>
              <a:rPr lang="en-US" sz="2100" b="1" dirty="0">
                <a:solidFill>
                  <a:srgbClr val="FFFFFF"/>
                </a:solidFill>
              </a:rPr>
              <a:t>INTERSECTIONALITY </a:t>
            </a:r>
            <a:br>
              <a:rPr lang="en-US" sz="2100" b="1" dirty="0">
                <a:solidFill>
                  <a:srgbClr val="FFFFFF"/>
                </a:solidFill>
              </a:rPr>
            </a:br>
            <a:r>
              <a:rPr lang="en-US" sz="2100" b="1" dirty="0">
                <a:solidFill>
                  <a:srgbClr val="FFFFFF"/>
                </a:solidFill>
              </a:rPr>
              <a:t>AND INTEGRATION </a:t>
            </a:r>
          </a:p>
        </p:txBody>
      </p:sp>
      <p:sp>
        <p:nvSpPr>
          <p:cNvPr id="3" name="Content Placeholder 2">
            <a:extLst>
              <a:ext uri="{FF2B5EF4-FFF2-40B4-BE49-F238E27FC236}">
                <a16:creationId xmlns:a16="http://schemas.microsoft.com/office/drawing/2014/main" id="{B528A987-441C-40E0-B7E9-8FE893BC55B3}"/>
              </a:ext>
            </a:extLst>
          </p:cNvPr>
          <p:cNvSpPr>
            <a:spLocks noGrp="1"/>
          </p:cNvSpPr>
          <p:nvPr>
            <p:ph idx="1"/>
          </p:nvPr>
        </p:nvSpPr>
        <p:spPr>
          <a:xfrm>
            <a:off x="4017695" y="365125"/>
            <a:ext cx="4497653" cy="5811837"/>
          </a:xfrm>
        </p:spPr>
        <p:txBody>
          <a:bodyPr anchor="ctr">
            <a:normAutofit/>
          </a:bodyPr>
          <a:lstStyle/>
          <a:p>
            <a:pPr marL="0" indent="0">
              <a:buNone/>
            </a:pPr>
            <a:endParaRPr lang="en-US" sz="1700" dirty="0">
              <a:solidFill>
                <a:srgbClr val="FFFFFF"/>
              </a:solidFill>
            </a:endParaRPr>
          </a:p>
          <a:p>
            <a:pPr marL="0" indent="0">
              <a:buNone/>
            </a:pPr>
            <a:r>
              <a:rPr lang="en-US" sz="1700" dirty="0">
                <a:solidFill>
                  <a:srgbClr val="FFFFFF"/>
                </a:solidFill>
              </a:rPr>
              <a:t>What is not widely talked about throughout the NCAA and Athletic Departments when discussing </a:t>
            </a:r>
            <a:r>
              <a:rPr lang="en-US" sz="1700" b="1" dirty="0">
                <a:solidFill>
                  <a:srgbClr val="FFFFFF"/>
                </a:solidFill>
              </a:rPr>
              <a:t>Mental Health Best Practices </a:t>
            </a:r>
            <a:r>
              <a:rPr lang="en-US" sz="1700" dirty="0">
                <a:solidFill>
                  <a:srgbClr val="FFFFFF"/>
                </a:solidFill>
              </a:rPr>
              <a:t>is how </a:t>
            </a:r>
            <a:r>
              <a:rPr lang="en-US" sz="1700" b="1" dirty="0">
                <a:solidFill>
                  <a:srgbClr val="FFFFFF"/>
                </a:solidFill>
              </a:rPr>
              <a:t>Race </a:t>
            </a:r>
            <a:r>
              <a:rPr lang="en-US" sz="1700" dirty="0">
                <a:solidFill>
                  <a:srgbClr val="FFFFFF"/>
                </a:solidFill>
              </a:rPr>
              <a:t>and the </a:t>
            </a:r>
            <a:r>
              <a:rPr lang="en-US" sz="1700" b="1" dirty="0">
                <a:solidFill>
                  <a:srgbClr val="FFFFFF"/>
                </a:solidFill>
              </a:rPr>
              <a:t>intersection of having multiple identities </a:t>
            </a:r>
            <a:r>
              <a:rPr lang="en-US" sz="1700" dirty="0">
                <a:solidFill>
                  <a:srgbClr val="FFFFFF"/>
                </a:solidFill>
              </a:rPr>
              <a:t>affects student-athlete wellness.</a:t>
            </a:r>
          </a:p>
        </p:txBody>
      </p:sp>
    </p:spTree>
    <p:extLst>
      <p:ext uri="{BB962C8B-B14F-4D97-AF65-F5344CB8AC3E}">
        <p14:creationId xmlns:p14="http://schemas.microsoft.com/office/powerpoint/2010/main" val="174780924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schemas.microsoft.com/sharepoint/v3/fields"/>
    <ds:schemaRef ds:uri="http://www.w3.org/XML/1998/namespac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2937</Words>
  <Application>Microsoft Macintosh PowerPoint</Application>
  <PresentationFormat>On-screen Show (4:3)</PresentationFormat>
  <Paragraphs>302</Paragraphs>
  <Slides>47</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Times New Roman</vt:lpstr>
      <vt:lpstr>Office Theme</vt:lpstr>
      <vt:lpstr>Intersectionality of Race and Sport:  Identity and Race Based Stress in Division I College Student-Athletes</vt:lpstr>
      <vt:lpstr>INTRODUCTION</vt:lpstr>
      <vt:lpstr>GOAL</vt:lpstr>
      <vt:lpstr>OBJECTIVE</vt:lpstr>
      <vt:lpstr>COLLEGE STUDENT STRESS</vt:lpstr>
      <vt:lpstr>COLLEGE  STUDENT-ATHLETE  STRESS</vt:lpstr>
      <vt:lpstr>COLLEGE  STUDENT-ATHLETE  STRESS</vt:lpstr>
      <vt:lpstr>BLACK  STUDENT-ATHLETE  STRESS</vt:lpstr>
      <vt:lpstr>INTERSECTIONALITY  AND INTEGRATION </vt:lpstr>
      <vt:lpstr>Racial Identity</vt:lpstr>
      <vt:lpstr>RACIAL IDENTITY </vt:lpstr>
      <vt:lpstr>COLORBLINDNESS EXAMPLE</vt:lpstr>
      <vt:lpstr>RACIAL IDENTITY</vt:lpstr>
      <vt:lpstr>RACIAL IDENTITY</vt:lpstr>
      <vt:lpstr>RACIAL IDENTITY</vt:lpstr>
      <vt:lpstr>RACIAL IDENTITY</vt:lpstr>
      <vt:lpstr>BLACK COLLEGE  STUDENT-ATHLETE STRESS</vt:lpstr>
      <vt:lpstr>PowerPoint Presentation</vt:lpstr>
      <vt:lpstr>IDENTITY RACE-BASED STRESS</vt:lpstr>
      <vt:lpstr>BLACK COLLEGE  STUDENT-ATHLETE STRESS</vt:lpstr>
      <vt:lpstr>BLACK COLLEGE  STUDENT-ATHLETE STRESS</vt:lpstr>
      <vt:lpstr>IDENTITY DEVELOPMENT IN BLACK COLLEGE STUDENT-ATHLETES</vt:lpstr>
      <vt:lpstr>IDENTITY RACE-BASED STRESS</vt:lpstr>
      <vt:lpstr>IDENTITY RACE-BASED STRESS</vt:lpstr>
      <vt:lpstr>IDENTITY RACE-BASED STRESS</vt:lpstr>
      <vt:lpstr>Language of Identity Race Based Stress</vt:lpstr>
      <vt:lpstr>Language of Identity Race Based Stress</vt:lpstr>
      <vt:lpstr>Language of Identity Race Based Stress</vt:lpstr>
      <vt:lpstr>IDENTITY RACE-BASED STRESS </vt:lpstr>
      <vt:lpstr>QUOTE</vt:lpstr>
      <vt:lpstr>QUOTE</vt:lpstr>
      <vt:lpstr>QUOTE</vt:lpstr>
      <vt:lpstr>EXAMPLES IN MEDIA</vt:lpstr>
      <vt:lpstr>EXAMPLES IN MEDIA</vt:lpstr>
      <vt:lpstr>EXAMPLES IN MEDIA</vt:lpstr>
      <vt:lpstr>CONSIDERATIONS</vt:lpstr>
      <vt:lpstr>CONSIDERATIONS</vt:lpstr>
      <vt:lpstr>CONSIDERATIONS</vt:lpstr>
      <vt:lpstr>CONSIDERATIONS</vt:lpstr>
      <vt:lpstr>CONSIDERATIONS</vt:lpstr>
      <vt:lpstr>CONSIDERATIONS</vt:lpstr>
      <vt:lpstr>CONSIDERATIONS</vt:lpstr>
      <vt:lpstr>CONSIDERATIONS</vt:lpstr>
      <vt:lpstr>REFERENCES</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Intersectionality of Race and Sport:  Identity and Race Based Stress in Division I College Student-Athletes</dc:title>
  <dc:creator>Collins, Brittany (collinby)</dc:creator>
  <cp:lastModifiedBy>Collins, Brittany (collinby)</cp:lastModifiedBy>
  <cp:revision>1</cp:revision>
  <dcterms:created xsi:type="dcterms:W3CDTF">2020-01-07T20:15:25Z</dcterms:created>
  <dcterms:modified xsi:type="dcterms:W3CDTF">2020-01-07T20:18:15Z</dcterms:modified>
</cp:coreProperties>
</file>