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23" r:id="rId2"/>
    <p:sldId id="295" r:id="rId3"/>
    <p:sldId id="320" r:id="rId4"/>
    <p:sldId id="321" r:id="rId5"/>
    <p:sldId id="322" r:id="rId6"/>
    <p:sldId id="319" r:id="rId7"/>
    <p:sldId id="316" r:id="rId8"/>
    <p:sldId id="284" r:id="rId9"/>
    <p:sldId id="301" r:id="rId10"/>
    <p:sldId id="302" r:id="rId11"/>
    <p:sldId id="303" r:id="rId12"/>
    <p:sldId id="304" r:id="rId13"/>
    <p:sldId id="305" r:id="rId14"/>
    <p:sldId id="306" r:id="rId15"/>
    <p:sldId id="309" r:id="rId16"/>
    <p:sldId id="310" r:id="rId17"/>
    <p:sldId id="311" r:id="rId18"/>
    <p:sldId id="312" r:id="rId19"/>
    <p:sldId id="324" r:id="rId20"/>
    <p:sldId id="325" r:id="rId21"/>
    <p:sldId id="326" r:id="rId22"/>
    <p:sldId id="313" r:id="rId23"/>
    <p:sldId id="314"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943"/>
    <p:restoredTop sz="91883" autoAdjust="0"/>
  </p:normalViewPr>
  <p:slideViewPr>
    <p:cSldViewPr>
      <p:cViewPr varScale="1">
        <p:scale>
          <a:sx n="48" d="100"/>
          <a:sy n="48" d="100"/>
        </p:scale>
        <p:origin x="643" y="58"/>
      </p:cViewPr>
      <p:guideLst>
        <p:guide orient="horz" pos="2160"/>
        <p:guide pos="2880"/>
      </p:guideLst>
    </p:cSldViewPr>
  </p:slideViewPr>
  <p:notesTextViewPr>
    <p:cViewPr>
      <p:scale>
        <a:sx n="100" d="100"/>
        <a:sy n="100" d="100"/>
      </p:scale>
      <p:origin x="0" y="0"/>
    </p:cViewPr>
  </p:notesTextViewPr>
  <p:sorterViewPr>
    <p:cViewPr>
      <p:scale>
        <a:sx n="83" d="100"/>
        <a:sy n="8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604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604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604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ea typeface="ＭＳ Ｐゴシック" panose="020B0600070205080204" pitchFamily="34" charset="-128"/>
              </a:defRPr>
            </a:lvl1pPr>
          </a:lstStyle>
          <a:p>
            <a:pPr>
              <a:defRPr/>
            </a:pPr>
            <a:fld id="{CABBF218-9CB0-A643-A9F2-B0FE0443D64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ea typeface="ＭＳ Ｐゴシック" panose="020B0600070205080204" pitchFamily="34" charset="-128"/>
              </a:defRPr>
            </a:lvl1pPr>
          </a:lstStyle>
          <a:p>
            <a:pPr>
              <a:defRPr/>
            </a:pPr>
            <a:fld id="{091EF25E-B070-1245-80BA-3D64092AB1B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tLang="en-US">
              <a:latin typeface="Calibri" charset="0"/>
            </a:endParaRPr>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F16310E7-E37E-FB45-9C09-4CAD9281C852}" type="slidenum">
              <a:rPr lang="en-US" altLang="en-US">
                <a:latin typeface="Times New Roman" charset="0"/>
              </a:rPr>
              <a:pPr>
                <a:spcBef>
                  <a:spcPct val="0"/>
                </a:spcBef>
              </a:pPr>
              <a:t>2</a:t>
            </a:fld>
            <a:endParaRPr lang="en-US" alt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tLang="en-US">
              <a:latin typeface="Calibri"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6CCBBF29-4C91-6549-959F-E17BBB9FE03C}" type="slidenum">
              <a:rPr lang="en-US" altLang="en-US">
                <a:latin typeface="Times New Roman" charset="0"/>
              </a:rPr>
              <a:pPr>
                <a:spcBef>
                  <a:spcPct val="0"/>
                </a:spcBef>
              </a:pPr>
              <a:t>17</a:t>
            </a:fld>
            <a:endParaRPr lang="en-US" alt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tLang="en-US">
              <a:latin typeface="Calibri"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08B34F8C-7154-874D-A402-7E0FE077ADF6}" type="slidenum">
              <a:rPr lang="en-US" altLang="en-US">
                <a:latin typeface="Times New Roman" charset="0"/>
              </a:rPr>
              <a:pPr>
                <a:spcBef>
                  <a:spcPct val="0"/>
                </a:spcBef>
              </a:pPr>
              <a:t>18</a:t>
            </a:fld>
            <a:endParaRPr lang="en-US" alt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tLang="en-US">
              <a:latin typeface="Calibri"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C208DA72-9CC6-D94D-805E-80B6F894C739}" type="slidenum">
              <a:rPr lang="en-US" altLang="en-US">
                <a:latin typeface="Times New Roman" charset="0"/>
              </a:rPr>
              <a:pPr>
                <a:spcBef>
                  <a:spcPct val="0"/>
                </a:spcBef>
              </a:pPr>
              <a:t>9</a:t>
            </a:fld>
            <a:endParaRPr lang="en-US" alt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tLang="en-US">
              <a:latin typeface="Calibri"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57A54E96-C33F-6A4B-B03A-2BEDE9BD45CD}" type="slidenum">
              <a:rPr lang="en-US" altLang="en-US">
                <a:latin typeface="Times New Roman" charset="0"/>
              </a:rPr>
              <a:pPr>
                <a:spcBef>
                  <a:spcPct val="0"/>
                </a:spcBef>
              </a:pPr>
              <a:t>10</a:t>
            </a:fld>
            <a:endParaRPr lang="en-US" alt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tLang="en-US">
              <a:latin typeface="Calibri"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95D9AA27-635C-1242-A624-F3898421EC19}" type="slidenum">
              <a:rPr lang="en-US" altLang="en-US">
                <a:latin typeface="Times New Roman" charset="0"/>
              </a:rPr>
              <a:pPr>
                <a:spcBef>
                  <a:spcPct val="0"/>
                </a:spcBef>
              </a:pPr>
              <a:t>11</a:t>
            </a:fld>
            <a:endParaRPr lang="en-US" alt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tLang="en-US">
              <a:latin typeface="Calibri"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27FCA222-995C-B34E-8ED2-8946D84AD842}" type="slidenum">
              <a:rPr lang="en-US" altLang="en-US">
                <a:latin typeface="Times New Roman" charset="0"/>
              </a:rPr>
              <a:pPr>
                <a:spcBef>
                  <a:spcPct val="0"/>
                </a:spcBef>
              </a:pPr>
              <a:t>12</a:t>
            </a:fld>
            <a:endParaRPr lang="en-US" alt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tLang="en-US">
              <a:latin typeface="Calibri"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80B293F1-BEB6-294E-BAAD-706CAF14A650}" type="slidenum">
              <a:rPr lang="en-US" altLang="en-US">
                <a:latin typeface="Times New Roman" charset="0"/>
              </a:rPr>
              <a:pPr>
                <a:spcBef>
                  <a:spcPct val="0"/>
                </a:spcBef>
              </a:pPr>
              <a:t>13</a:t>
            </a:fld>
            <a:endParaRPr lang="en-US" alt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tLang="en-US">
              <a:latin typeface="Calibri"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343B188F-6CD1-024C-971D-8F252C8D75E7}" type="slidenum">
              <a:rPr lang="en-US" altLang="en-US">
                <a:latin typeface="Times New Roman" charset="0"/>
              </a:rPr>
              <a:pPr>
                <a:spcBef>
                  <a:spcPct val="0"/>
                </a:spcBef>
              </a:pPr>
              <a:t>14</a:t>
            </a:fld>
            <a:endParaRPr lang="en-US" alt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tLang="en-US">
              <a:latin typeface="Calibri"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F047868D-55F2-A54D-85C9-97DB2532D271}" type="slidenum">
              <a:rPr lang="en-US" altLang="en-US">
                <a:latin typeface="Times New Roman" charset="0"/>
              </a:rPr>
              <a:pPr>
                <a:spcBef>
                  <a:spcPct val="0"/>
                </a:spcBef>
              </a:pPr>
              <a:t>15</a:t>
            </a:fld>
            <a:endParaRPr lang="en-US" alt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tLang="en-US">
              <a:latin typeface="Calibri"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621E9875-4761-F548-9B0D-2874227244C7}" type="slidenum">
              <a:rPr lang="en-US" altLang="en-US">
                <a:latin typeface="Times New Roman" charset="0"/>
              </a:rPr>
              <a:pPr>
                <a:spcBef>
                  <a:spcPct val="0"/>
                </a:spcBef>
              </a:pPr>
              <a:t>16</a:t>
            </a:fld>
            <a:endParaRPr lang="en-US" alt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4936A9-B2B8-E849-B99F-CFC21CCE12EE}" type="slidenum">
              <a:rPr lang="en-US" altLang="en-US"/>
              <a:pPr>
                <a:defRPr/>
              </a:pPr>
              <a:t>‹#›</a:t>
            </a:fld>
            <a:endParaRPr lang="en-US" altLang="en-US"/>
          </a:p>
        </p:txBody>
      </p:sp>
    </p:spTree>
    <p:extLst>
      <p:ext uri="{BB962C8B-B14F-4D97-AF65-F5344CB8AC3E}">
        <p14:creationId xmlns:p14="http://schemas.microsoft.com/office/powerpoint/2010/main" val="1592152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B82FFA-4661-FF43-A611-70DC8D11110B}" type="slidenum">
              <a:rPr lang="en-US" altLang="en-US"/>
              <a:pPr>
                <a:defRPr/>
              </a:pPr>
              <a:t>‹#›</a:t>
            </a:fld>
            <a:endParaRPr lang="en-US" altLang="en-US"/>
          </a:p>
        </p:txBody>
      </p:sp>
    </p:spTree>
    <p:extLst>
      <p:ext uri="{BB962C8B-B14F-4D97-AF65-F5344CB8AC3E}">
        <p14:creationId xmlns:p14="http://schemas.microsoft.com/office/powerpoint/2010/main" val="2501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609600"/>
            <a:ext cx="20193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59055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F47D2C-106C-2A47-90FF-1E9A4F8E8E16}" type="slidenum">
              <a:rPr lang="en-US" altLang="en-US"/>
              <a:pPr>
                <a:defRPr/>
              </a:pPr>
              <a:t>‹#›</a:t>
            </a:fld>
            <a:endParaRPr lang="en-US" altLang="en-US"/>
          </a:p>
        </p:txBody>
      </p:sp>
    </p:spTree>
    <p:extLst>
      <p:ext uri="{BB962C8B-B14F-4D97-AF65-F5344CB8AC3E}">
        <p14:creationId xmlns:p14="http://schemas.microsoft.com/office/powerpoint/2010/main" val="1744601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80772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E39882-1FEF-B142-B44D-BC6DEC58DD13}" type="slidenum">
              <a:rPr lang="en-US" altLang="en-US"/>
              <a:pPr>
                <a:defRPr/>
              </a:pPr>
              <a:t>‹#›</a:t>
            </a:fld>
            <a:endParaRPr lang="en-US" altLang="en-US"/>
          </a:p>
        </p:txBody>
      </p:sp>
    </p:spTree>
    <p:extLst>
      <p:ext uri="{BB962C8B-B14F-4D97-AF65-F5344CB8AC3E}">
        <p14:creationId xmlns:p14="http://schemas.microsoft.com/office/powerpoint/2010/main" val="192864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2C6755-8CE1-E148-874C-7BCC58238AD8}" type="slidenum">
              <a:rPr lang="en-US" altLang="en-US"/>
              <a:pPr>
                <a:defRPr/>
              </a:pPr>
              <a:t>‹#›</a:t>
            </a:fld>
            <a:endParaRPr lang="en-US" altLang="en-US"/>
          </a:p>
        </p:txBody>
      </p:sp>
    </p:spTree>
    <p:extLst>
      <p:ext uri="{BB962C8B-B14F-4D97-AF65-F5344CB8AC3E}">
        <p14:creationId xmlns:p14="http://schemas.microsoft.com/office/powerpoint/2010/main" val="166422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862BA5-3AE4-B942-9264-BD8835494634}" type="slidenum">
              <a:rPr lang="en-US" altLang="en-US"/>
              <a:pPr>
                <a:defRPr/>
              </a:pPr>
              <a:t>‹#›</a:t>
            </a:fld>
            <a:endParaRPr lang="en-US" altLang="en-US"/>
          </a:p>
        </p:txBody>
      </p:sp>
    </p:spTree>
    <p:extLst>
      <p:ext uri="{BB962C8B-B14F-4D97-AF65-F5344CB8AC3E}">
        <p14:creationId xmlns:p14="http://schemas.microsoft.com/office/powerpoint/2010/main" val="173354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35163"/>
            <a:ext cx="3962400" cy="3551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35163"/>
            <a:ext cx="3962400" cy="3551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0CC504-8EED-444B-92B1-4F93D464FFAD}" type="slidenum">
              <a:rPr lang="en-US" altLang="en-US"/>
              <a:pPr>
                <a:defRPr/>
              </a:pPr>
              <a:t>‹#›</a:t>
            </a:fld>
            <a:endParaRPr lang="en-US" altLang="en-US"/>
          </a:p>
        </p:txBody>
      </p:sp>
    </p:spTree>
    <p:extLst>
      <p:ext uri="{BB962C8B-B14F-4D97-AF65-F5344CB8AC3E}">
        <p14:creationId xmlns:p14="http://schemas.microsoft.com/office/powerpoint/2010/main" val="812613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98860E9-A777-4F41-A252-061F290F650B}" type="slidenum">
              <a:rPr lang="en-US" altLang="en-US"/>
              <a:pPr>
                <a:defRPr/>
              </a:pPr>
              <a:t>‹#›</a:t>
            </a:fld>
            <a:endParaRPr lang="en-US" altLang="en-US"/>
          </a:p>
        </p:txBody>
      </p:sp>
    </p:spTree>
    <p:extLst>
      <p:ext uri="{BB962C8B-B14F-4D97-AF65-F5344CB8AC3E}">
        <p14:creationId xmlns:p14="http://schemas.microsoft.com/office/powerpoint/2010/main" val="1749289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C3E401-B52B-744D-9AA6-CB6DB1D77827}" type="slidenum">
              <a:rPr lang="en-US" altLang="en-US"/>
              <a:pPr>
                <a:defRPr/>
              </a:pPr>
              <a:t>‹#›</a:t>
            </a:fld>
            <a:endParaRPr lang="en-US" altLang="en-US"/>
          </a:p>
        </p:txBody>
      </p:sp>
    </p:spTree>
    <p:extLst>
      <p:ext uri="{BB962C8B-B14F-4D97-AF65-F5344CB8AC3E}">
        <p14:creationId xmlns:p14="http://schemas.microsoft.com/office/powerpoint/2010/main" val="125168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93E2BC-8A7A-794C-BAD6-7AA330C21394}" type="slidenum">
              <a:rPr lang="en-US" altLang="en-US"/>
              <a:pPr>
                <a:defRPr/>
              </a:pPr>
              <a:t>‹#›</a:t>
            </a:fld>
            <a:endParaRPr lang="en-US" altLang="en-US"/>
          </a:p>
        </p:txBody>
      </p:sp>
    </p:spTree>
    <p:extLst>
      <p:ext uri="{BB962C8B-B14F-4D97-AF65-F5344CB8AC3E}">
        <p14:creationId xmlns:p14="http://schemas.microsoft.com/office/powerpoint/2010/main" val="30062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5ADCAF-26C8-4E4D-BF0D-8C930F683D3D}" type="slidenum">
              <a:rPr lang="en-US" altLang="en-US"/>
              <a:pPr>
                <a:defRPr/>
              </a:pPr>
              <a:t>‹#›</a:t>
            </a:fld>
            <a:endParaRPr lang="en-US" altLang="en-US"/>
          </a:p>
        </p:txBody>
      </p:sp>
    </p:spTree>
    <p:extLst>
      <p:ext uri="{BB962C8B-B14F-4D97-AF65-F5344CB8AC3E}">
        <p14:creationId xmlns:p14="http://schemas.microsoft.com/office/powerpoint/2010/main" val="176189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0CCAC2-3B62-D941-811D-C9BD254553FB}" type="slidenum">
              <a:rPr lang="en-US" altLang="en-US"/>
              <a:pPr>
                <a:defRPr/>
              </a:pPr>
              <a:t>‹#›</a:t>
            </a:fld>
            <a:endParaRPr lang="en-US" altLang="en-US"/>
          </a:p>
        </p:txBody>
      </p:sp>
    </p:spTree>
    <p:extLst>
      <p:ext uri="{BB962C8B-B14F-4D97-AF65-F5344CB8AC3E}">
        <p14:creationId xmlns:p14="http://schemas.microsoft.com/office/powerpoint/2010/main" val="546231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forUC05_96"/>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2571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14400" y="6096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914400" y="1935163"/>
            <a:ext cx="8077200" cy="355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2819400" y="6245225"/>
            <a:ext cx="1447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4572000" y="6245225"/>
            <a:ext cx="2438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7239000" y="6245225"/>
            <a:ext cx="1447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ea typeface="ＭＳ Ｐゴシック" panose="020B0600070205080204" pitchFamily="34" charset="-128"/>
              </a:defRPr>
            </a:lvl1pPr>
          </a:lstStyle>
          <a:p>
            <a:pPr>
              <a:defRPr/>
            </a:pPr>
            <a:fld id="{94E23099-0CBC-B940-B22A-610302C9C77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371600"/>
            <a:ext cx="7772400" cy="1470025"/>
          </a:xfrm>
        </p:spPr>
        <p:txBody>
          <a:bodyPr/>
          <a:lstStyle/>
          <a:p>
            <a:r>
              <a:rPr lang="en-US" sz="4000" dirty="0"/>
              <a:t>Integration of the Ecological Counseling Perspective in Teaching and Supervision to Enhance Cultural Competency</a:t>
            </a:r>
            <a:br>
              <a:rPr lang="en-US" sz="4000" dirty="0"/>
            </a:br>
            <a:endParaRPr lang="en-US" sz="4000" dirty="0"/>
          </a:p>
        </p:txBody>
      </p:sp>
      <p:sp>
        <p:nvSpPr>
          <p:cNvPr id="3" name="Subtitle 2"/>
          <p:cNvSpPr>
            <a:spLocks noGrp="1"/>
          </p:cNvSpPr>
          <p:nvPr>
            <p:ph type="subTitle" idx="1"/>
          </p:nvPr>
        </p:nvSpPr>
        <p:spPr>
          <a:xfrm>
            <a:off x="1524000" y="3276600"/>
            <a:ext cx="6400800" cy="1752600"/>
          </a:xfrm>
        </p:spPr>
        <p:txBody>
          <a:bodyPr/>
          <a:lstStyle/>
          <a:p>
            <a:r>
              <a:rPr lang="en-US" sz="2400" dirty="0"/>
              <a:t>Mei Tang</a:t>
            </a:r>
          </a:p>
          <a:p>
            <a:r>
              <a:rPr lang="en-US" sz="2400" dirty="0"/>
              <a:t>Brittany Collins</a:t>
            </a:r>
          </a:p>
          <a:p>
            <a:r>
              <a:rPr lang="en-US" sz="2400" dirty="0"/>
              <a:t>Mariah Dern</a:t>
            </a:r>
          </a:p>
          <a:p>
            <a:r>
              <a:rPr lang="en-US" sz="2400" dirty="0"/>
              <a:t>Taheera Blount</a:t>
            </a:r>
          </a:p>
          <a:p>
            <a:r>
              <a:rPr lang="en-US" sz="2400" dirty="0"/>
              <a:t>University of Cincinnati</a:t>
            </a:r>
          </a:p>
          <a:p>
            <a:r>
              <a:rPr lang="en-US" sz="2000" dirty="0"/>
              <a:t>October 2018 NCACES Conference at Cleveland, OH</a:t>
            </a:r>
          </a:p>
        </p:txBody>
      </p:sp>
    </p:spTree>
    <p:extLst>
      <p:ext uri="{BB962C8B-B14F-4D97-AF65-F5344CB8AC3E}">
        <p14:creationId xmlns:p14="http://schemas.microsoft.com/office/powerpoint/2010/main" val="4131869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228600"/>
            <a:ext cx="8077200" cy="1143000"/>
          </a:xfrm>
        </p:spPr>
        <p:txBody>
          <a:bodyPr/>
          <a:lstStyle/>
          <a:p>
            <a:pPr eaLnBrk="1" hangingPunct="1"/>
            <a:r>
              <a:rPr lang="en-US" altLang="en-US"/>
              <a:t>Behavior is Contextual</a:t>
            </a:r>
          </a:p>
        </p:txBody>
      </p:sp>
      <p:sp>
        <p:nvSpPr>
          <p:cNvPr id="14339" name="Rectangle 3"/>
          <p:cNvSpPr>
            <a:spLocks noGrp="1" noChangeArrowheads="1"/>
          </p:cNvSpPr>
          <p:nvPr>
            <p:ph type="body" idx="1"/>
          </p:nvPr>
        </p:nvSpPr>
        <p:spPr>
          <a:xfrm>
            <a:off x="1524000" y="1524000"/>
            <a:ext cx="7162800" cy="4343400"/>
          </a:xfrm>
        </p:spPr>
        <p:txBody>
          <a:bodyPr>
            <a:normAutofit lnSpcReduction="10000"/>
          </a:bodyPr>
          <a:lstStyle/>
          <a:p>
            <a:pPr eaLnBrk="1" hangingPunct="1">
              <a:lnSpc>
                <a:spcPct val="90000"/>
              </a:lnSpc>
            </a:pPr>
            <a:r>
              <a:rPr lang="en-US" altLang="en-US" sz="2200" dirty="0"/>
              <a:t>Ecosystem: sum total of interacting contextual influences in a person</a:t>
            </a:r>
            <a:r>
              <a:rPr lang="en-US" altLang="ja-JP" sz="2200" dirty="0"/>
              <a:t>s life.</a:t>
            </a:r>
          </a:p>
          <a:p>
            <a:pPr eaLnBrk="1" hangingPunct="1">
              <a:lnSpc>
                <a:spcPct val="90000"/>
              </a:lnSpc>
            </a:pPr>
            <a:r>
              <a:rPr lang="en-US" altLang="en-US" sz="2200" dirty="0"/>
              <a:t>Contexts can be portrayed as concentric circles. Although proximal (up close and personal) influences are most important (</a:t>
            </a:r>
            <a:r>
              <a:rPr lang="en-US" altLang="en-US" sz="2200" dirty="0" err="1"/>
              <a:t>esp.interpersonal</a:t>
            </a:r>
            <a:r>
              <a:rPr lang="en-US" altLang="en-US" sz="2200" dirty="0"/>
              <a:t> relationships), broader, distal contexts nearly always influence proximal contexts nested within.</a:t>
            </a:r>
          </a:p>
          <a:p>
            <a:pPr eaLnBrk="1" hangingPunct="1">
              <a:lnSpc>
                <a:spcPct val="90000"/>
              </a:lnSpc>
            </a:pPr>
            <a:r>
              <a:rPr lang="en-US" altLang="en-US" sz="2200" dirty="0"/>
              <a:t>Contexts can be human or not; physical or abstract. The same context can mean different things to different people.</a:t>
            </a:r>
          </a:p>
          <a:p>
            <a:pPr eaLnBrk="1" hangingPunct="1">
              <a:lnSpc>
                <a:spcPct val="90000"/>
              </a:lnSpc>
            </a:pPr>
            <a:r>
              <a:rPr lang="en-US" altLang="en-US" sz="2200" dirty="0"/>
              <a:t>The ecological niche contains the places, people, roles, and objects comprising the parameters of a person</a:t>
            </a:r>
            <a:r>
              <a:rPr lang="ja-JP" altLang="en-US" sz="2200" dirty="0"/>
              <a:t>’</a:t>
            </a:r>
            <a:r>
              <a:rPr lang="en-US" altLang="ja-JP" sz="2200" dirty="0"/>
              <a:t>s daily life. The niche can be too big, too small, or just right! </a:t>
            </a:r>
            <a:endParaRPr lang="en-US" altLang="en-US" sz="2400" dirty="0"/>
          </a:p>
          <a:p>
            <a:pPr eaLnBrk="1" hangingPunct="1">
              <a:lnSpc>
                <a:spcPct val="90000"/>
              </a:lnSpc>
              <a:buFont typeface="Wingdings" charset="2"/>
              <a:buNone/>
            </a:pPr>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title"/>
          </p:nvPr>
        </p:nvSpPr>
        <p:spPr/>
        <p:txBody>
          <a:bodyPr/>
          <a:lstStyle/>
          <a:p>
            <a:pPr eaLnBrk="1" hangingPunct="1"/>
            <a:r>
              <a:rPr lang="en-US" altLang="en-US"/>
              <a:t>Behavior is Interactional </a:t>
            </a:r>
          </a:p>
        </p:txBody>
      </p:sp>
      <p:sp>
        <p:nvSpPr>
          <p:cNvPr id="16387" name="Rectangle 3"/>
          <p:cNvSpPr>
            <a:spLocks noGrp="1" noChangeArrowheads="1"/>
          </p:cNvSpPr>
          <p:nvPr>
            <p:ph type="body" idx="4294967295"/>
          </p:nvPr>
        </p:nvSpPr>
        <p:spPr>
          <a:xfrm>
            <a:off x="1066800" y="1731963"/>
            <a:ext cx="7696200" cy="3733800"/>
          </a:xfrm>
        </p:spPr>
        <p:txBody>
          <a:bodyPr/>
          <a:lstStyle/>
          <a:p>
            <a:pPr eaLnBrk="1" hangingPunct="1"/>
            <a:r>
              <a:rPr lang="en-US" altLang="en-US" sz="2200"/>
              <a:t>Interactions can occur with other people or nonhuman contexts</a:t>
            </a:r>
          </a:p>
          <a:p>
            <a:pPr eaLnBrk="1" hangingPunct="1"/>
            <a:r>
              <a:rPr lang="en-US" altLang="en-US" sz="2200"/>
              <a:t>Mutual interdependence of P, E: people create life contexts, contexts  create human beings out of homo sapiens. </a:t>
            </a:r>
          </a:p>
          <a:p>
            <a:pPr eaLnBrk="1" hangingPunct="1"/>
            <a:r>
              <a:rPr lang="en-US" altLang="en-US" sz="2200"/>
              <a:t>Our unique personal makeup (e.g., genetics, traits, learned skills) influence how we interact in the course of our daily lives</a:t>
            </a:r>
          </a:p>
          <a:p>
            <a:pPr eaLnBrk="1" hangingPunct="1"/>
            <a:r>
              <a:rPr lang="en-US" altLang="en-US" sz="2200"/>
              <a:t>People produce their own development by how they as unique beings engage in bidirectional, dynamic interactions within their multiple life contexts</a:t>
            </a:r>
          </a:p>
          <a:p>
            <a:pPr eaLnBrk="1" hangingPunct="1">
              <a:buFont typeface="Wingdings" charset="2"/>
              <a:buNone/>
            </a:pPr>
            <a:endParaRPr lang="en-US" altLang="en-US" sz="2200"/>
          </a:p>
          <a:p>
            <a:pPr eaLnBrk="1" hangingPunct="1">
              <a:buFont typeface="Wingdings" charset="2"/>
              <a:buNone/>
            </a:pPr>
            <a:r>
              <a:rPr lang="en-US" altLang="en-US" sz="2200"/>
              <a:t> </a:t>
            </a:r>
          </a:p>
          <a:p>
            <a:pPr eaLnBrk="1" hangingPunct="1">
              <a:buFont typeface="Wingdings" charset="2"/>
              <a:buNone/>
            </a:pPr>
            <a:endParaRPr lang="en-US" altLang="en-US"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43000" y="609600"/>
            <a:ext cx="7848600" cy="1143000"/>
          </a:xfrm>
        </p:spPr>
        <p:txBody>
          <a:bodyPr/>
          <a:lstStyle/>
          <a:p>
            <a:pPr eaLnBrk="1" hangingPunct="1"/>
            <a:r>
              <a:rPr lang="en-US" altLang="en-US" dirty="0"/>
              <a:t>Behavior is Interactional </a:t>
            </a:r>
            <a:r>
              <a:rPr lang="en-US" altLang="en-US" sz="3600" dirty="0"/>
              <a:t>(Cont.)</a:t>
            </a:r>
          </a:p>
        </p:txBody>
      </p:sp>
      <p:sp>
        <p:nvSpPr>
          <p:cNvPr id="18435" name="Rectangle 3"/>
          <p:cNvSpPr>
            <a:spLocks noGrp="1" noChangeArrowheads="1"/>
          </p:cNvSpPr>
          <p:nvPr>
            <p:ph type="body" idx="1"/>
          </p:nvPr>
        </p:nvSpPr>
        <p:spPr>
          <a:xfrm>
            <a:off x="952500" y="1600200"/>
            <a:ext cx="8001000" cy="4114800"/>
          </a:xfrm>
        </p:spPr>
        <p:txBody>
          <a:bodyPr>
            <a:normAutofit lnSpcReduction="10000"/>
          </a:bodyPr>
          <a:lstStyle/>
          <a:p>
            <a:pPr eaLnBrk="1" hangingPunct="1"/>
            <a:r>
              <a:rPr lang="en-US" altLang="en-US" sz="2200" dirty="0"/>
              <a:t>Coping – skills and attitudes that help a person negotiate person-environment interaction. Available resources are consistent with the type and size of challenge; person has sense of self-efficacy.</a:t>
            </a:r>
          </a:p>
          <a:p>
            <a:pPr eaLnBrk="1" hangingPunct="1"/>
            <a:r>
              <a:rPr lang="en-US" altLang="en-US" sz="2200" dirty="0"/>
              <a:t>Effectiveness of behavior = f (resources / challenges)</a:t>
            </a:r>
          </a:p>
          <a:p>
            <a:pPr eaLnBrk="1" hangingPunct="1"/>
            <a:r>
              <a:rPr lang="en-US" altLang="en-US" sz="2200" dirty="0"/>
              <a:t>Life challenges are rarely additive: one chronic illness plus one troubled teen plus one job lost equals far more than three stressors.</a:t>
            </a:r>
          </a:p>
          <a:p>
            <a:pPr eaLnBrk="1" hangingPunct="1"/>
            <a:r>
              <a:rPr lang="en-US" altLang="en-US" sz="2200" dirty="0"/>
              <a:t>The same factor or person can represent both resource and challenge.</a:t>
            </a:r>
          </a:p>
          <a:p>
            <a:pPr eaLnBrk="1" hangingPunct="1"/>
            <a:r>
              <a:rPr lang="en-US" altLang="en-US" sz="2200" dirty="0"/>
              <a:t>Ideal: concordance, or optimizing </a:t>
            </a:r>
            <a:r>
              <a:rPr lang="en-US" altLang="en-US" sz="2200" dirty="0" err="1"/>
              <a:t>PxE</a:t>
            </a:r>
            <a:r>
              <a:rPr lang="en-US" altLang="en-US" sz="2200" dirty="0"/>
              <a:t> fit consistent with client</a:t>
            </a:r>
            <a:r>
              <a:rPr lang="ja-JP" altLang="en-US" sz="2200" dirty="0"/>
              <a:t>’</a:t>
            </a:r>
            <a:r>
              <a:rPr lang="en-US" altLang="ja-JP" sz="2200" dirty="0"/>
              <a:t>s meaning making.</a:t>
            </a:r>
            <a:endParaRPr lang="en-US" altLang="en-US" sz="1800" dirty="0"/>
          </a:p>
          <a:p>
            <a:pPr eaLnBrk="1" hangingPunct="1"/>
            <a:endParaRPr lang="en-US" alt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19150" y="304800"/>
            <a:ext cx="8305800" cy="1143000"/>
          </a:xfrm>
        </p:spPr>
        <p:txBody>
          <a:bodyPr/>
          <a:lstStyle/>
          <a:p>
            <a:pPr eaLnBrk="1" hangingPunct="1"/>
            <a:r>
              <a:rPr lang="en-US" altLang="en-US" sz="3600" dirty="0"/>
              <a:t>Behavior Involves Meaning Making</a:t>
            </a:r>
          </a:p>
        </p:txBody>
      </p:sp>
      <p:sp>
        <p:nvSpPr>
          <p:cNvPr id="20483" name="Rectangle 3"/>
          <p:cNvSpPr>
            <a:spLocks noGrp="1" noChangeArrowheads="1"/>
          </p:cNvSpPr>
          <p:nvPr>
            <p:ph type="body" idx="1"/>
          </p:nvPr>
        </p:nvSpPr>
        <p:spPr>
          <a:xfrm>
            <a:off x="990600" y="1676400"/>
            <a:ext cx="7962900" cy="3551238"/>
          </a:xfrm>
        </p:spPr>
        <p:txBody>
          <a:bodyPr/>
          <a:lstStyle/>
          <a:p>
            <a:pPr eaLnBrk="1" hangingPunct="1"/>
            <a:r>
              <a:rPr lang="en-US" altLang="en-US" sz="2400" dirty="0"/>
              <a:t>How people perceive, define, understand, and predict life 	events. Meaning making allows us to communicate about, make sense of, and have some power in life </a:t>
            </a:r>
          </a:p>
          <a:p>
            <a:pPr eaLnBrk="1" hangingPunct="1"/>
            <a:r>
              <a:rPr lang="en-US" altLang="en-US" sz="2400" dirty="0"/>
              <a:t> Familiar forms and functions:</a:t>
            </a:r>
          </a:p>
          <a:p>
            <a:pPr lvl="1" eaLnBrk="1" hangingPunct="1"/>
            <a:r>
              <a:rPr lang="en-US" altLang="en-US" sz="2000" dirty="0"/>
              <a:t>Language as symbolic system</a:t>
            </a:r>
          </a:p>
          <a:p>
            <a:pPr lvl="1" eaLnBrk="1" hangingPunct="1"/>
            <a:r>
              <a:rPr lang="en-US" altLang="en-US" sz="2000" dirty="0"/>
              <a:t>Evaluating a thing or event as good or bad</a:t>
            </a:r>
          </a:p>
          <a:p>
            <a:pPr lvl="1" eaLnBrk="1" hangingPunct="1"/>
            <a:r>
              <a:rPr lang="en-US" altLang="en-US" sz="2000" dirty="0"/>
              <a:t>Interpreting relevance of an event to oneself and life projects</a:t>
            </a:r>
          </a:p>
          <a:p>
            <a:pPr lvl="1" eaLnBrk="1" hangingPunct="1"/>
            <a:r>
              <a:rPr lang="en-US" altLang="en-US" sz="2000" dirty="0"/>
              <a:t>Broader life narratives of who I am and what my life is worth</a:t>
            </a:r>
          </a:p>
          <a:p>
            <a:pPr eaLnBrk="1" hangingPunct="1"/>
            <a:r>
              <a:rPr lang="en-US" altLang="en-US" sz="2400" dirty="0"/>
              <a:t>Life events can challenge or destroy fundamental life 	meanings, requiring people to rebuild them </a:t>
            </a:r>
          </a:p>
          <a:p>
            <a:pPr eaLnBrk="1" hangingPunct="1">
              <a:buFont typeface="Wingdings" charset="2"/>
              <a:buNone/>
            </a:pPr>
            <a:r>
              <a:rPr lang="en-US" altLang="en-US" sz="24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14400" y="609600"/>
            <a:ext cx="8229600" cy="1143000"/>
          </a:xfrm>
        </p:spPr>
        <p:txBody>
          <a:bodyPr/>
          <a:lstStyle/>
          <a:p>
            <a:pPr eaLnBrk="1" hangingPunct="1"/>
            <a:r>
              <a:rPr lang="en-US" altLang="en-US" sz="3600" dirty="0"/>
              <a:t>Behavior Involves Meaning Making</a:t>
            </a:r>
          </a:p>
        </p:txBody>
      </p:sp>
      <p:sp>
        <p:nvSpPr>
          <p:cNvPr id="22531" name="Rectangle 3"/>
          <p:cNvSpPr>
            <a:spLocks noGrp="1" noChangeArrowheads="1"/>
          </p:cNvSpPr>
          <p:nvPr>
            <p:ph type="body" idx="1"/>
          </p:nvPr>
        </p:nvSpPr>
        <p:spPr>
          <a:xfrm>
            <a:off x="1143000" y="1828800"/>
            <a:ext cx="7620000" cy="3733800"/>
          </a:xfrm>
        </p:spPr>
        <p:txBody>
          <a:bodyPr/>
          <a:lstStyle/>
          <a:p>
            <a:pPr eaLnBrk="1" hangingPunct="1"/>
            <a:r>
              <a:rPr lang="en-US" altLang="en-US" sz="2400" dirty="0"/>
              <a:t>Personal resilience is enhanced by meaning making</a:t>
            </a:r>
          </a:p>
          <a:p>
            <a:pPr eaLnBrk="1" hangingPunct="1">
              <a:buFont typeface="Wingdings" charset="2"/>
              <a:buNone/>
            </a:pPr>
            <a:endParaRPr lang="en-US" altLang="en-US" sz="2400" dirty="0"/>
          </a:p>
          <a:p>
            <a:pPr eaLnBrk="1" hangingPunct="1"/>
            <a:r>
              <a:rPr lang="en-US" altLang="en-US" sz="2400" dirty="0"/>
              <a:t>Forms of professional meaning making include:</a:t>
            </a:r>
          </a:p>
          <a:p>
            <a:pPr lvl="1" eaLnBrk="1" hangingPunct="1"/>
            <a:r>
              <a:rPr lang="en-US" altLang="en-US" sz="2000" dirty="0"/>
              <a:t>Theories – the nature of human behavior explained</a:t>
            </a:r>
          </a:p>
          <a:p>
            <a:pPr lvl="1" eaLnBrk="1" hangingPunct="1"/>
            <a:r>
              <a:rPr lang="en-US" altLang="en-US" sz="2000" dirty="0"/>
              <a:t>Diagnosis – labeling, valuing, and communicating about </a:t>
            </a:r>
            <a:r>
              <a:rPr lang="en-US" altLang="en-US" sz="1800" dirty="0"/>
              <a:t>          behavior</a:t>
            </a:r>
          </a:p>
          <a:p>
            <a:pPr lvl="1" eaLnBrk="1" hangingPunct="1"/>
            <a:r>
              <a:rPr lang="en-US" altLang="en-US" sz="2000" dirty="0"/>
              <a:t>Goals – possibilities for change, and limits of professional roles</a:t>
            </a:r>
          </a:p>
          <a:p>
            <a:pPr lvl="1" eaLnBrk="1" hangingPunct="1"/>
            <a:r>
              <a:rPr lang="en-US" altLang="en-US" sz="2000" dirty="0"/>
              <a:t>Preferred groups of clients  (</a:t>
            </a:r>
            <a:r>
              <a:rPr lang="ja-JP" altLang="en-US" sz="2000" dirty="0"/>
              <a:t>“</a:t>
            </a:r>
            <a:r>
              <a:rPr lang="en-US" altLang="ja-JP" sz="2000" dirty="0"/>
              <a:t>I could NEVER work with…</a:t>
            </a:r>
            <a:r>
              <a:rPr lang="ja-JP" altLang="en-US" sz="2000" dirty="0"/>
              <a:t>”</a:t>
            </a:r>
            <a:r>
              <a:rPr lang="en-US" altLang="ja-JP" sz="2000" dirty="0"/>
              <a:t>)</a:t>
            </a:r>
          </a:p>
          <a:p>
            <a:pPr lvl="1" eaLnBrk="1" hangingPunct="1"/>
            <a:r>
              <a:rPr lang="en-US" altLang="en-US" sz="2000" dirty="0"/>
              <a:t>Roles established within agency</a:t>
            </a:r>
          </a:p>
          <a:p>
            <a:pPr lvl="1" eaLnBrk="1" hangingPunct="1"/>
            <a:endParaRPr lang="en-US" altLang="en-US" sz="2000" dirty="0"/>
          </a:p>
          <a:p>
            <a:pPr eaLnBrk="1" hangingPunct="1">
              <a:buFont typeface="Wingdings" charset="2"/>
              <a:buNone/>
            </a:pPr>
            <a:r>
              <a:rPr lang="en-US" altLang="en-US" sz="2400" dirty="0"/>
              <a:t> </a:t>
            </a:r>
          </a:p>
          <a:p>
            <a:pPr eaLnBrk="1" hangingPunct="1">
              <a:buFont typeface="Wingdings" charset="2"/>
              <a:buNone/>
            </a:pPr>
            <a:endParaRPr lang="en-US"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flipV="1">
            <a:off x="990600" y="1981200"/>
            <a:ext cx="7772400" cy="990600"/>
          </a:xfrm>
          <a:prstGeom prst="rect">
            <a:avLst/>
          </a:prstGeom>
          <a:solidFill>
            <a:schemeClr val="accent1"/>
          </a:solidFill>
          <a:ln w="9525">
            <a:solidFill>
              <a:schemeClr val="tx1"/>
            </a:solidFill>
            <a:miter lim="800000"/>
            <a:headEnd/>
            <a:tailEnd/>
          </a:ln>
        </p:spPr>
        <p:txBody>
          <a:bodyPr wrap="none"/>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eaLnBrk="1" hangingPunct="1">
              <a:spcBef>
                <a:spcPct val="0"/>
              </a:spcBef>
              <a:buFontTx/>
              <a:buNone/>
            </a:pPr>
            <a:endParaRPr lang="en-US" altLang="en-US" sz="1800"/>
          </a:p>
        </p:txBody>
      </p:sp>
      <p:sp>
        <p:nvSpPr>
          <p:cNvPr id="24579" name="Rectangle 2"/>
          <p:cNvSpPr>
            <a:spLocks noGrp="1" noChangeArrowheads="1"/>
          </p:cNvSpPr>
          <p:nvPr>
            <p:ph type="title"/>
          </p:nvPr>
        </p:nvSpPr>
        <p:spPr>
          <a:xfrm>
            <a:off x="1066800" y="723900"/>
            <a:ext cx="8001000" cy="1143000"/>
          </a:xfrm>
        </p:spPr>
        <p:txBody>
          <a:bodyPr/>
          <a:lstStyle/>
          <a:p>
            <a:pPr eaLnBrk="1" hangingPunct="1"/>
            <a:r>
              <a:rPr lang="en-US" altLang="en-US"/>
              <a:t>Counseling Goals Within the Ecological Perspective</a:t>
            </a:r>
            <a:br>
              <a:rPr lang="en-US" altLang="en-US" sz="2800">
                <a:latin typeface="Times New Roman" charset="0"/>
              </a:rPr>
            </a:br>
            <a:r>
              <a:rPr lang="en-US" altLang="en-US" sz="2800">
                <a:latin typeface="Times New Roman" charset="0"/>
              </a:rPr>
              <a:t>	</a:t>
            </a:r>
            <a:endParaRPr lang="en-US" altLang="en-US">
              <a:latin typeface="Times New Roman" charset="0"/>
            </a:endParaRPr>
          </a:p>
        </p:txBody>
      </p:sp>
      <p:sp>
        <p:nvSpPr>
          <p:cNvPr id="24580" name="Rectangle 3"/>
          <p:cNvSpPr>
            <a:spLocks noGrp="1" noChangeArrowheads="1"/>
          </p:cNvSpPr>
          <p:nvPr>
            <p:ph type="body" idx="1"/>
          </p:nvPr>
        </p:nvSpPr>
        <p:spPr>
          <a:xfrm>
            <a:off x="1447800" y="3186113"/>
            <a:ext cx="7315200" cy="2986087"/>
          </a:xfrm>
        </p:spPr>
        <p:txBody>
          <a:bodyPr/>
          <a:lstStyle/>
          <a:p>
            <a:pPr eaLnBrk="1" hangingPunct="1">
              <a:lnSpc>
                <a:spcPct val="90000"/>
              </a:lnSpc>
            </a:pPr>
            <a:r>
              <a:rPr lang="en-US" altLang="en-US" sz="2200"/>
              <a:t>Require collaborative work between the counselor and client</a:t>
            </a:r>
          </a:p>
          <a:p>
            <a:pPr eaLnBrk="1" hangingPunct="1">
              <a:lnSpc>
                <a:spcPct val="90000"/>
              </a:lnSpc>
            </a:pPr>
            <a:r>
              <a:rPr lang="en-US" altLang="en-US" sz="2200"/>
              <a:t>Have ecological validity to the client</a:t>
            </a:r>
            <a:r>
              <a:rPr lang="ja-JP" altLang="en-US" sz="2200"/>
              <a:t>’</a:t>
            </a:r>
            <a:r>
              <a:rPr lang="en-US" altLang="ja-JP" sz="2200"/>
              <a:t>s life situation</a:t>
            </a:r>
            <a:endParaRPr lang="en-US" altLang="en-US" sz="2200"/>
          </a:p>
          <a:p>
            <a:pPr eaLnBrk="1" hangingPunct="1">
              <a:lnSpc>
                <a:spcPct val="90000"/>
              </a:lnSpc>
            </a:pPr>
            <a:r>
              <a:rPr lang="en-US" altLang="en-US" sz="2200"/>
              <a:t>Are meaningful, plausible, and feasible to the client, and stated in language meaningful to the person</a:t>
            </a:r>
          </a:p>
          <a:p>
            <a:pPr eaLnBrk="1" hangingPunct="1">
              <a:lnSpc>
                <a:spcPct val="90000"/>
              </a:lnSpc>
            </a:pPr>
            <a:r>
              <a:rPr lang="en-US" altLang="en-US" sz="2200"/>
              <a:t>Draw on and enhance the client</a:t>
            </a:r>
            <a:r>
              <a:rPr lang="ja-JP" altLang="en-US" sz="2200"/>
              <a:t>’</a:t>
            </a:r>
            <a:r>
              <a:rPr lang="en-US" altLang="ja-JP" sz="2200"/>
              <a:t>s existing resources (esp. relationships) and opportunities within life contexts</a:t>
            </a:r>
          </a:p>
          <a:p>
            <a:pPr eaLnBrk="1" hangingPunct="1">
              <a:lnSpc>
                <a:spcPct val="90000"/>
              </a:lnSpc>
              <a:buFont typeface="Wingdings" charset="2"/>
              <a:buNone/>
            </a:pPr>
            <a:endParaRPr lang="en-US" altLang="en-US" sz="2200"/>
          </a:p>
          <a:p>
            <a:pPr eaLnBrk="1" hangingPunct="1">
              <a:lnSpc>
                <a:spcPct val="90000"/>
              </a:lnSpc>
              <a:buFont typeface="Wingdings" charset="2"/>
              <a:buNone/>
            </a:pPr>
            <a:endParaRPr lang="en-US" altLang="en-US" sz="2000"/>
          </a:p>
          <a:p>
            <a:pPr eaLnBrk="1" hangingPunct="1">
              <a:lnSpc>
                <a:spcPct val="90000"/>
              </a:lnSpc>
            </a:pPr>
            <a:endParaRPr lang="en-US" altLang="en-US" sz="2000"/>
          </a:p>
          <a:p>
            <a:pPr eaLnBrk="1" hangingPunct="1">
              <a:lnSpc>
                <a:spcPct val="90000"/>
              </a:lnSpc>
              <a:buFont typeface="Wingdings" charset="2"/>
              <a:buNone/>
            </a:pPr>
            <a:r>
              <a:rPr lang="en-US" altLang="en-US" sz="2400"/>
              <a:t> </a:t>
            </a:r>
          </a:p>
          <a:p>
            <a:pPr eaLnBrk="1" hangingPunct="1">
              <a:lnSpc>
                <a:spcPct val="90000"/>
              </a:lnSpc>
              <a:buFont typeface="Wingdings" charset="2"/>
              <a:buNone/>
            </a:pPr>
            <a:r>
              <a:rPr lang="en-US" altLang="en-US" sz="2400"/>
              <a:t> </a:t>
            </a:r>
          </a:p>
          <a:p>
            <a:pPr eaLnBrk="1" hangingPunct="1">
              <a:lnSpc>
                <a:spcPct val="90000"/>
              </a:lnSpc>
              <a:buFont typeface="Wingdings" charset="2"/>
              <a:buNone/>
            </a:pPr>
            <a:endParaRPr lang="en-US" altLang="en-US" sz="2400"/>
          </a:p>
        </p:txBody>
      </p:sp>
      <p:sp>
        <p:nvSpPr>
          <p:cNvPr id="24581" name="TextBox 3"/>
          <p:cNvSpPr txBox="1">
            <a:spLocks noChangeArrowheads="1"/>
          </p:cNvSpPr>
          <p:nvPr/>
        </p:nvSpPr>
        <p:spPr bwMode="auto">
          <a:xfrm>
            <a:off x="1219200" y="1897063"/>
            <a:ext cx="7467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eaLnBrk="1" hangingPunct="1">
              <a:spcBef>
                <a:spcPct val="0"/>
              </a:spcBef>
              <a:buFontTx/>
              <a:buNone/>
            </a:pPr>
            <a:r>
              <a:rPr lang="en-US" altLang="en-US" sz="2400"/>
              <a:t>Counselors help clients change their lives through understanding and reshaping their unique ecology.</a:t>
            </a:r>
            <a:r>
              <a:rPr lang="en-US" altLang="en-US"/>
              <a:t> </a:t>
            </a:r>
            <a:endParaRPr lang="en-US" altLang="en-US" sz="2400"/>
          </a:p>
          <a:p>
            <a:pPr eaLnBrk="1" hangingPunct="1">
              <a:spcBef>
                <a:spcPct val="0"/>
              </a:spcBef>
              <a:buFontTx/>
              <a:buNone/>
            </a:pPr>
            <a:endParaRPr lang="en-US" altLang="en-US" sz="2400" u="sng">
              <a:latin typeface="Times New Roman"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a:t>Counseling Goals Within the Ecological Perspective 	</a:t>
            </a:r>
          </a:p>
        </p:txBody>
      </p:sp>
      <p:sp>
        <p:nvSpPr>
          <p:cNvPr id="26627" name="Rectangle 3"/>
          <p:cNvSpPr>
            <a:spLocks noGrp="1" noChangeArrowheads="1"/>
          </p:cNvSpPr>
          <p:nvPr>
            <p:ph type="body" idx="1"/>
          </p:nvPr>
        </p:nvSpPr>
        <p:spPr>
          <a:xfrm>
            <a:off x="990600" y="2286000"/>
            <a:ext cx="7620000" cy="3733800"/>
          </a:xfrm>
        </p:spPr>
        <p:txBody>
          <a:bodyPr/>
          <a:lstStyle/>
          <a:p>
            <a:pPr eaLnBrk="1" hangingPunct="1">
              <a:lnSpc>
                <a:spcPct val="90000"/>
              </a:lnSpc>
            </a:pPr>
            <a:r>
              <a:rPr lang="en-US" altLang="en-US" sz="2200"/>
              <a:t>May specify changes to the environment instead of, or in addition to, changes in the client</a:t>
            </a:r>
          </a:p>
          <a:p>
            <a:pPr eaLnBrk="1" hangingPunct="1">
              <a:lnSpc>
                <a:spcPct val="90000"/>
              </a:lnSpc>
            </a:pPr>
            <a:r>
              <a:rPr lang="en-US" altLang="en-US" sz="2200"/>
              <a:t>Explicitly address challenges or barriers to change within clients and contexts</a:t>
            </a:r>
          </a:p>
          <a:p>
            <a:pPr eaLnBrk="1" hangingPunct="1">
              <a:lnSpc>
                <a:spcPct val="90000"/>
              </a:lnSpc>
            </a:pPr>
            <a:r>
              <a:rPr lang="en-US" altLang="en-US" sz="2200"/>
              <a:t>Focus on how people understand their present lives and future possibilities</a:t>
            </a:r>
          </a:p>
          <a:p>
            <a:pPr eaLnBrk="1" hangingPunct="1">
              <a:lnSpc>
                <a:spcPct val="90000"/>
              </a:lnSpc>
            </a:pPr>
            <a:r>
              <a:rPr lang="en-US" altLang="en-US" sz="2200"/>
              <a:t>May </a:t>
            </a:r>
            <a:r>
              <a:rPr lang="ja-JP" altLang="en-US" sz="2200"/>
              <a:t>“</a:t>
            </a:r>
            <a:r>
              <a:rPr lang="en-US" altLang="ja-JP" sz="2200"/>
              <a:t>plant seeds</a:t>
            </a:r>
            <a:r>
              <a:rPr lang="ja-JP" altLang="en-US" sz="2200"/>
              <a:t>”</a:t>
            </a:r>
            <a:r>
              <a:rPr lang="en-US" altLang="ja-JP" sz="2200"/>
              <a:t> for future changes counselors may never even see!</a:t>
            </a:r>
          </a:p>
          <a:p>
            <a:pPr eaLnBrk="1" hangingPunct="1">
              <a:lnSpc>
                <a:spcPct val="90000"/>
              </a:lnSpc>
              <a:buFont typeface="Wingdings" charset="2"/>
              <a:buNone/>
            </a:pPr>
            <a:r>
              <a:rPr lang="en-US" altLang="en-US" sz="2200"/>
              <a:t> </a:t>
            </a:r>
          </a:p>
          <a:p>
            <a:pPr eaLnBrk="1" hangingPunct="1">
              <a:lnSpc>
                <a:spcPct val="90000"/>
              </a:lnSpc>
              <a:buFont typeface="Wingdings" charset="2"/>
              <a:buNone/>
            </a:pPr>
            <a:r>
              <a:rPr lang="en-US" altLang="en-US" sz="2200"/>
              <a:t> </a:t>
            </a:r>
          </a:p>
          <a:p>
            <a:pPr eaLnBrk="1" hangingPunct="1">
              <a:lnSpc>
                <a:spcPct val="90000"/>
              </a:lnSpc>
              <a:buFont typeface="Wingdings" charset="2"/>
              <a:buNone/>
            </a:pPr>
            <a:endParaRPr lang="en-US" altLang="en-US" sz="2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a:t>Change Processes Require Ecological Empathy</a:t>
            </a:r>
          </a:p>
        </p:txBody>
      </p:sp>
      <p:sp>
        <p:nvSpPr>
          <p:cNvPr id="28675" name="Rectangle 4"/>
          <p:cNvSpPr>
            <a:spLocks noGrp="1" noChangeArrowheads="1"/>
          </p:cNvSpPr>
          <p:nvPr>
            <p:ph type="body" idx="1"/>
          </p:nvPr>
        </p:nvSpPr>
        <p:spPr>
          <a:xfrm>
            <a:off x="914400" y="2286000"/>
            <a:ext cx="8001000" cy="3733800"/>
          </a:xfrm>
        </p:spPr>
        <p:txBody>
          <a:bodyPr/>
          <a:lstStyle/>
          <a:p>
            <a:pPr eaLnBrk="1" hangingPunct="1"/>
            <a:r>
              <a:rPr lang="en-US" altLang="en-US" sz="2200"/>
              <a:t> Situate the problem</a:t>
            </a:r>
          </a:p>
          <a:p>
            <a:pPr eaLnBrk="1" hangingPunct="1"/>
            <a:r>
              <a:rPr lang="en-US" altLang="en-US" sz="2200"/>
              <a:t> Elaborate web of relevant P x E interactions</a:t>
            </a:r>
          </a:p>
          <a:p>
            <a:pPr eaLnBrk="1" hangingPunct="1"/>
            <a:r>
              <a:rPr lang="en-US" altLang="en-US" sz="2200"/>
              <a:t> Look for match among resources and challenges</a:t>
            </a:r>
          </a:p>
          <a:p>
            <a:pPr eaLnBrk="1" hangingPunct="1"/>
            <a:r>
              <a:rPr lang="en-US" altLang="en-US" sz="2200"/>
              <a:t> Identify meanings at the heart of client</a:t>
            </a:r>
            <a:r>
              <a:rPr lang="ja-JP" altLang="en-US" sz="2200"/>
              <a:t>’</a:t>
            </a:r>
            <a:r>
              <a:rPr lang="en-US" altLang="ja-JP" sz="2200"/>
              <a:t>s problem (and life 	in general) </a:t>
            </a:r>
          </a:p>
          <a:p>
            <a:pPr eaLnBrk="1" hangingPunct="1"/>
            <a:r>
              <a:rPr lang="en-US" altLang="en-US" sz="2200"/>
              <a:t>The change process must be multidimensional, 	collaborative (with client and other people), and 	ultimately empowering. </a:t>
            </a:r>
          </a:p>
          <a:p>
            <a:pPr eaLnBrk="1" hangingPunct="1">
              <a:buFont typeface="Wingdings" charset="2"/>
              <a:buNone/>
            </a:pPr>
            <a:endParaRPr lang="en-US" altLang="en-US" sz="2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a:t>Diagnosis in the Ecological Perspective</a:t>
            </a:r>
          </a:p>
        </p:txBody>
      </p:sp>
      <p:sp>
        <p:nvSpPr>
          <p:cNvPr id="30723" name="Rectangle 3"/>
          <p:cNvSpPr>
            <a:spLocks noGrp="1" noChangeArrowheads="1"/>
          </p:cNvSpPr>
          <p:nvPr>
            <p:ph type="body" idx="1"/>
          </p:nvPr>
        </p:nvSpPr>
        <p:spPr>
          <a:xfrm>
            <a:off x="914400" y="1935163"/>
            <a:ext cx="7696200" cy="3551237"/>
          </a:xfrm>
        </p:spPr>
        <p:txBody>
          <a:bodyPr/>
          <a:lstStyle/>
          <a:p>
            <a:pPr eaLnBrk="1" hangingPunct="1">
              <a:lnSpc>
                <a:spcPct val="90000"/>
              </a:lnSpc>
            </a:pPr>
            <a:r>
              <a:rPr lang="en-US" altLang="en-US" sz="2000" dirty="0"/>
              <a:t>Diagnostic classification systems represent a culture and time-bound system of meanings about human behavior</a:t>
            </a:r>
          </a:p>
          <a:p>
            <a:pPr eaLnBrk="1" hangingPunct="1">
              <a:lnSpc>
                <a:spcPct val="90000"/>
              </a:lnSpc>
            </a:pPr>
            <a:r>
              <a:rPr lang="en-US" altLang="en-US" sz="2000" dirty="0"/>
              <a:t>Diagnoses often overemphasize individual factors and underemphasize contextual, interactional or meaningful aspects of behavior</a:t>
            </a:r>
          </a:p>
          <a:p>
            <a:pPr eaLnBrk="1" hangingPunct="1">
              <a:lnSpc>
                <a:spcPct val="90000"/>
              </a:lnSpc>
            </a:pPr>
            <a:r>
              <a:rPr lang="en-US" altLang="en-US" sz="2000" dirty="0"/>
              <a:t>Complex behavior patterns rarely have a simple cause that will correct the problem once identified</a:t>
            </a:r>
          </a:p>
          <a:p>
            <a:pPr eaLnBrk="1" hangingPunct="1">
              <a:lnSpc>
                <a:spcPct val="90000"/>
              </a:lnSpc>
            </a:pPr>
            <a:endParaRPr lang="en-US" altLang="en-US" sz="2000" dirty="0"/>
          </a:p>
          <a:p>
            <a:pPr eaLnBrk="1" hangingPunct="1">
              <a:lnSpc>
                <a:spcPct val="90000"/>
              </a:lnSpc>
              <a:buFont typeface="Wingdings" charset="2"/>
              <a:buNone/>
            </a:pPr>
            <a:r>
              <a:rPr lang="en-US" altLang="en-US" sz="2000" dirty="0"/>
              <a:t>    Clients need to have an understanding of their situation in language that makes sense to them and empowers them to take action.</a:t>
            </a:r>
          </a:p>
          <a:p>
            <a:pPr eaLnBrk="1" hangingPunct="1">
              <a:lnSpc>
                <a:spcPct val="90000"/>
              </a:lnSpc>
              <a:buFont typeface="Wingdings" charset="2"/>
              <a:buNone/>
            </a:pPr>
            <a:r>
              <a:rPr lang="en-US" altLang="en-US" sz="2000" dirty="0"/>
              <a:t> </a:t>
            </a:r>
          </a:p>
          <a:p>
            <a:pPr eaLnBrk="1" hangingPunct="1">
              <a:lnSpc>
                <a:spcPct val="90000"/>
              </a:lnSpc>
              <a:buFont typeface="Wingdings" charset="2"/>
              <a:buNone/>
            </a:pPr>
            <a:r>
              <a:rPr lang="en-US" altLang="en-US" sz="2400" dirty="0"/>
              <a:t> </a:t>
            </a:r>
          </a:p>
          <a:p>
            <a:pPr eaLnBrk="1" hangingPunct="1">
              <a:lnSpc>
                <a:spcPct val="90000"/>
              </a:lnSpc>
              <a:buFont typeface="Wingdings" charset="2"/>
              <a:buNone/>
            </a:pPr>
            <a:r>
              <a:rPr lang="en-US" altLang="en-US" sz="2400" dirty="0"/>
              <a:t> </a:t>
            </a:r>
          </a:p>
          <a:p>
            <a:pPr eaLnBrk="1" hangingPunct="1">
              <a:lnSpc>
                <a:spcPct val="90000"/>
              </a:lnSpc>
              <a:buFont typeface="Wingdings" charset="2"/>
              <a:buNone/>
            </a:pPr>
            <a:endParaRPr lang="en-US"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7DF2A-CFD7-4CAE-A60D-E4A04E26284A}"/>
              </a:ext>
            </a:extLst>
          </p:cNvPr>
          <p:cNvSpPr>
            <a:spLocks noGrp="1"/>
          </p:cNvSpPr>
          <p:nvPr>
            <p:ph type="title"/>
          </p:nvPr>
        </p:nvSpPr>
        <p:spPr/>
        <p:txBody>
          <a:bodyPr/>
          <a:lstStyle/>
          <a:p>
            <a:br>
              <a:rPr lang="en-US" sz="4000" dirty="0"/>
            </a:br>
            <a:r>
              <a:rPr lang="en-US" sz="4000" dirty="0"/>
              <a:t>Case Conceptualization</a:t>
            </a:r>
            <a:br>
              <a:rPr lang="en-US" sz="4000" dirty="0"/>
            </a:br>
            <a:r>
              <a:rPr lang="en-US" sz="4000" dirty="0"/>
              <a:t>Ecological “Assessment” </a:t>
            </a:r>
            <a:br>
              <a:rPr lang="en-US" dirty="0"/>
            </a:br>
            <a:endParaRPr lang="en-US" dirty="0"/>
          </a:p>
        </p:txBody>
      </p:sp>
      <p:sp>
        <p:nvSpPr>
          <p:cNvPr id="3" name="Content Placeholder 2">
            <a:extLst>
              <a:ext uri="{FF2B5EF4-FFF2-40B4-BE49-F238E27FC236}">
                <a16:creationId xmlns:a16="http://schemas.microsoft.com/office/drawing/2014/main" id="{E5280CA6-67F3-4B36-9622-AB9E5D05C5BA}"/>
              </a:ext>
            </a:extLst>
          </p:cNvPr>
          <p:cNvSpPr>
            <a:spLocks noGrp="1"/>
          </p:cNvSpPr>
          <p:nvPr>
            <p:ph idx="1"/>
          </p:nvPr>
        </p:nvSpPr>
        <p:spPr>
          <a:xfrm>
            <a:off x="914400" y="1935163"/>
            <a:ext cx="8077200" cy="4313237"/>
          </a:xfrm>
        </p:spPr>
        <p:txBody>
          <a:bodyPr/>
          <a:lstStyle/>
          <a:p>
            <a:endParaRPr lang="en-US" sz="2000" dirty="0"/>
          </a:p>
          <a:p>
            <a:endParaRPr lang="en-US" sz="2000" dirty="0"/>
          </a:p>
          <a:p>
            <a:r>
              <a:rPr lang="en-US" sz="2000" dirty="0"/>
              <a:t>Kevin is referred to counseling because he is having difficulty concentrating, not attending class, turning in work late, and appears depressed.  </a:t>
            </a:r>
          </a:p>
          <a:p>
            <a:endParaRPr lang="en-US" sz="2000" dirty="0"/>
          </a:p>
          <a:p>
            <a:r>
              <a:rPr lang="en-US" sz="2000" dirty="0"/>
              <a:t>Kevin is a 19 year old African American cisgender male, heterosexual, Southern Baptist, civil engineering student.</a:t>
            </a:r>
          </a:p>
        </p:txBody>
      </p:sp>
    </p:spTree>
    <p:extLst>
      <p:ext uri="{BB962C8B-B14F-4D97-AF65-F5344CB8AC3E}">
        <p14:creationId xmlns:p14="http://schemas.microsoft.com/office/powerpoint/2010/main" val="2496246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276600" y="3581400"/>
            <a:ext cx="5283200" cy="1981200"/>
          </a:xfrm>
        </p:spPr>
        <p:txBody>
          <a:bodyPr/>
          <a:lstStyle/>
          <a:p>
            <a:pPr eaLnBrk="1" hangingPunct="1"/>
            <a:br>
              <a:rPr lang="en-US" altLang="en-US" dirty="0"/>
            </a:br>
            <a:br>
              <a:rPr lang="en-US" altLang="en-US" dirty="0"/>
            </a:br>
            <a:r>
              <a:rPr lang="en-US" altLang="en-US" dirty="0"/>
              <a:t>Understanding People in Context: The Ecological Perspective in Counseling </a:t>
            </a:r>
            <a:br>
              <a:rPr lang="en-US" altLang="en-US" dirty="0"/>
            </a:br>
            <a:br>
              <a:rPr lang="en-US" altLang="en-US" dirty="0"/>
            </a:br>
            <a:endParaRPr lang="en-US" alt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143000"/>
            <a:ext cx="2051858" cy="269684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26059-6A0A-407E-A144-B54113C4C450}"/>
              </a:ext>
            </a:extLst>
          </p:cNvPr>
          <p:cNvSpPr>
            <a:spLocks noGrp="1"/>
          </p:cNvSpPr>
          <p:nvPr>
            <p:ph type="title"/>
          </p:nvPr>
        </p:nvSpPr>
        <p:spPr/>
        <p:txBody>
          <a:bodyPr/>
          <a:lstStyle/>
          <a:p>
            <a:r>
              <a:rPr lang="en-US" sz="4000" dirty="0">
                <a:solidFill>
                  <a:srgbClr val="000000"/>
                </a:solidFill>
              </a:rPr>
              <a:t>Case Conceptualization</a:t>
            </a:r>
            <a:br>
              <a:rPr lang="en-US" sz="4000" dirty="0">
                <a:solidFill>
                  <a:srgbClr val="000000"/>
                </a:solidFill>
              </a:rPr>
            </a:br>
            <a:r>
              <a:rPr lang="en-US" sz="4000" dirty="0">
                <a:solidFill>
                  <a:srgbClr val="000000"/>
                </a:solidFill>
              </a:rPr>
              <a:t>Ecological “Assessment”</a:t>
            </a:r>
            <a:endParaRPr lang="en-US" dirty="0"/>
          </a:p>
        </p:txBody>
      </p:sp>
      <p:sp>
        <p:nvSpPr>
          <p:cNvPr id="3" name="Content Placeholder 2">
            <a:extLst>
              <a:ext uri="{FF2B5EF4-FFF2-40B4-BE49-F238E27FC236}">
                <a16:creationId xmlns:a16="http://schemas.microsoft.com/office/drawing/2014/main" id="{F47657E4-519B-41B6-852A-217FCC90C721}"/>
              </a:ext>
            </a:extLst>
          </p:cNvPr>
          <p:cNvSpPr>
            <a:spLocks noGrp="1"/>
          </p:cNvSpPr>
          <p:nvPr>
            <p:ph idx="1"/>
          </p:nvPr>
        </p:nvSpPr>
        <p:spPr>
          <a:xfrm>
            <a:off x="685800" y="1935163"/>
            <a:ext cx="8305800" cy="4160837"/>
          </a:xfrm>
        </p:spPr>
        <p:txBody>
          <a:bodyPr/>
          <a:lstStyle/>
          <a:p>
            <a:pPr lvl="0"/>
            <a:endParaRPr lang="en-US" sz="2000" dirty="0">
              <a:solidFill>
                <a:srgbClr val="000000"/>
              </a:solidFill>
            </a:endParaRPr>
          </a:p>
          <a:p>
            <a:pPr lvl="0"/>
            <a:r>
              <a:rPr lang="en-US" sz="2000" dirty="0">
                <a:solidFill>
                  <a:srgbClr val="000000"/>
                </a:solidFill>
              </a:rPr>
              <a:t>From the intake you read that Kevin is originally from Georgia and came to Cincinnati for college.  His family is close with both of his parents married, and two siblings.  His uncle lives in Cincinnati and has been having some health problems, so Kevin is living with him while going to school.  </a:t>
            </a:r>
          </a:p>
          <a:p>
            <a:pPr lvl="0"/>
            <a:r>
              <a:rPr lang="en-US" sz="2000" dirty="0">
                <a:solidFill>
                  <a:srgbClr val="000000"/>
                </a:solidFill>
              </a:rPr>
              <a:t>Kevin also recently read in headlines that white supremacist Richard Spencer is to speak on campus</a:t>
            </a:r>
          </a:p>
          <a:p>
            <a:pPr lvl="0"/>
            <a:r>
              <a:rPr lang="en-US" sz="2000" dirty="0">
                <a:solidFill>
                  <a:srgbClr val="000000"/>
                </a:solidFill>
              </a:rPr>
              <a:t>In the intake Kevin reported that he started drinking alcohol when he moved to Cincinnati and started school. </a:t>
            </a:r>
          </a:p>
          <a:p>
            <a:endParaRPr lang="en-US" dirty="0"/>
          </a:p>
        </p:txBody>
      </p:sp>
    </p:spTree>
    <p:extLst>
      <p:ext uri="{BB962C8B-B14F-4D97-AF65-F5344CB8AC3E}">
        <p14:creationId xmlns:p14="http://schemas.microsoft.com/office/powerpoint/2010/main" val="3494304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420AF-4CA9-40E9-91D6-3E24571F4A58}"/>
              </a:ext>
            </a:extLst>
          </p:cNvPr>
          <p:cNvSpPr>
            <a:spLocks noGrp="1"/>
          </p:cNvSpPr>
          <p:nvPr>
            <p:ph type="title"/>
          </p:nvPr>
        </p:nvSpPr>
        <p:spPr/>
        <p:txBody>
          <a:bodyPr/>
          <a:lstStyle/>
          <a:p>
            <a:r>
              <a:rPr lang="en-US" dirty="0"/>
              <a:t>Questions to Consider</a:t>
            </a:r>
          </a:p>
        </p:txBody>
      </p:sp>
      <p:sp>
        <p:nvSpPr>
          <p:cNvPr id="3" name="Content Placeholder 2">
            <a:extLst>
              <a:ext uri="{FF2B5EF4-FFF2-40B4-BE49-F238E27FC236}">
                <a16:creationId xmlns:a16="http://schemas.microsoft.com/office/drawing/2014/main" id="{899FDB44-0C47-4462-B163-D6C3439F036A}"/>
              </a:ext>
            </a:extLst>
          </p:cNvPr>
          <p:cNvSpPr>
            <a:spLocks noGrp="1"/>
          </p:cNvSpPr>
          <p:nvPr>
            <p:ph idx="1"/>
          </p:nvPr>
        </p:nvSpPr>
        <p:spPr/>
        <p:txBody>
          <a:bodyPr/>
          <a:lstStyle/>
          <a:p>
            <a:endParaRPr lang="en-US" sz="2000" dirty="0"/>
          </a:p>
          <a:p>
            <a:r>
              <a:rPr lang="en-US" sz="2000" dirty="0"/>
              <a:t>What more do you want to know about Kevin?</a:t>
            </a:r>
          </a:p>
          <a:p>
            <a:r>
              <a:rPr lang="en-US" sz="2000" dirty="0"/>
              <a:t>What could be going on with Kevin?</a:t>
            </a:r>
          </a:p>
          <a:p>
            <a:r>
              <a:rPr lang="en-US" sz="2000" dirty="0"/>
              <a:t>What are some possible diagnoses for consideration?</a:t>
            </a:r>
          </a:p>
          <a:p>
            <a:r>
              <a:rPr lang="en-US" sz="2000" dirty="0"/>
              <a:t>What are some culturally appropriate recommendations you might make regardless of diagnosis?</a:t>
            </a:r>
          </a:p>
          <a:p>
            <a:r>
              <a:rPr lang="en-US" sz="2000" dirty="0"/>
              <a:t>How might your own values and identities come into play when working with this Kevin?</a:t>
            </a:r>
          </a:p>
          <a:p>
            <a:endParaRPr lang="en-US" dirty="0"/>
          </a:p>
          <a:p>
            <a:endParaRPr lang="en-US" dirty="0"/>
          </a:p>
        </p:txBody>
      </p:sp>
    </p:spTree>
    <p:extLst>
      <p:ext uri="{BB962C8B-B14F-4D97-AF65-F5344CB8AC3E}">
        <p14:creationId xmlns:p14="http://schemas.microsoft.com/office/powerpoint/2010/main" val="4158784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t>Ecological </a:t>
            </a:r>
            <a:r>
              <a:rPr lang="ja-JP" altLang="en-US" dirty="0"/>
              <a:t>“</a:t>
            </a:r>
            <a:r>
              <a:rPr lang="en-US" altLang="ja-JP" dirty="0"/>
              <a:t>Diagnosis</a:t>
            </a:r>
            <a:r>
              <a:rPr lang="ja-JP" altLang="en-US" dirty="0"/>
              <a:t>”</a:t>
            </a:r>
            <a:r>
              <a:rPr lang="en-US" altLang="ja-JP" dirty="0"/>
              <a:t> and Planning for Interventions</a:t>
            </a:r>
            <a:endParaRPr lang="en-US" altLang="en-US" dirty="0"/>
          </a:p>
        </p:txBody>
      </p:sp>
      <p:sp>
        <p:nvSpPr>
          <p:cNvPr id="32771" name="Content Placeholder 2"/>
          <p:cNvSpPr>
            <a:spLocks noGrp="1"/>
          </p:cNvSpPr>
          <p:nvPr>
            <p:ph idx="1"/>
          </p:nvPr>
        </p:nvSpPr>
        <p:spPr>
          <a:xfrm>
            <a:off x="1066800" y="2133600"/>
            <a:ext cx="7543800" cy="3703638"/>
          </a:xfrm>
        </p:spPr>
        <p:txBody>
          <a:bodyPr/>
          <a:lstStyle/>
          <a:p>
            <a:r>
              <a:rPr lang="en-US" altLang="en-US" sz="2400"/>
              <a:t>Use diagnostic classifications to communicate effectively and efficiently with other professionals </a:t>
            </a:r>
          </a:p>
          <a:p>
            <a:r>
              <a:rPr lang="en-US" altLang="en-US" sz="2400"/>
              <a:t>Provide </a:t>
            </a:r>
            <a:r>
              <a:rPr lang="ja-JP" altLang="en-US" sz="2400"/>
              <a:t>“</a:t>
            </a:r>
            <a:r>
              <a:rPr lang="en-US" altLang="ja-JP" sz="2400"/>
              <a:t>thick</a:t>
            </a:r>
            <a:r>
              <a:rPr lang="ja-JP" altLang="en-US" sz="2400"/>
              <a:t>”</a:t>
            </a:r>
            <a:r>
              <a:rPr lang="en-US" altLang="ja-JP" sz="2400"/>
              <a:t> descriptions of the client</a:t>
            </a:r>
            <a:r>
              <a:rPr lang="ja-JP" altLang="en-US" sz="2400"/>
              <a:t>’</a:t>
            </a:r>
            <a:r>
              <a:rPr lang="en-US" altLang="ja-JP" sz="2400"/>
              <a:t>s life</a:t>
            </a:r>
          </a:p>
          <a:p>
            <a:r>
              <a:rPr lang="en-US" altLang="en-US" sz="2400"/>
              <a:t>Do not shame the client </a:t>
            </a:r>
          </a:p>
          <a:p>
            <a:r>
              <a:rPr lang="en-US" altLang="en-US" sz="2400"/>
              <a:t>Recognize that effective counseling often requires multifaceted interventions</a:t>
            </a:r>
          </a:p>
          <a:p>
            <a:r>
              <a:rPr lang="en-US" altLang="en-US" sz="2400"/>
              <a:t>Emphasizes development of strengths / resources, not just eliminating </a:t>
            </a:r>
            <a:r>
              <a:rPr lang="ja-JP" altLang="en-US" sz="2400"/>
              <a:t>“</a:t>
            </a:r>
            <a:r>
              <a:rPr lang="en-US" altLang="ja-JP" sz="2400"/>
              <a:t>deficits</a:t>
            </a:r>
            <a:r>
              <a:rPr lang="ja-JP" altLang="en-US" sz="2400"/>
              <a:t>”</a:t>
            </a:r>
            <a:endParaRPr lang="en-US" altLang="ja-JP" sz="2400"/>
          </a:p>
          <a:p>
            <a:endParaRPr lang="en-US" altLang="en-US"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143000" y="228600"/>
            <a:ext cx="8077200" cy="1143000"/>
          </a:xfrm>
        </p:spPr>
        <p:txBody>
          <a:bodyPr/>
          <a:lstStyle/>
          <a:p>
            <a:r>
              <a:rPr lang="en-US" altLang="en-US"/>
              <a:t>Counseling Interventions</a:t>
            </a:r>
          </a:p>
        </p:txBody>
      </p:sp>
      <p:sp>
        <p:nvSpPr>
          <p:cNvPr id="33795" name="Content Placeholder 2"/>
          <p:cNvSpPr>
            <a:spLocks noGrp="1"/>
          </p:cNvSpPr>
          <p:nvPr>
            <p:ph idx="1"/>
          </p:nvPr>
        </p:nvSpPr>
        <p:spPr>
          <a:xfrm>
            <a:off x="1166813" y="1295400"/>
            <a:ext cx="7816850" cy="3551238"/>
          </a:xfrm>
        </p:spPr>
        <p:txBody>
          <a:bodyPr/>
          <a:lstStyle/>
          <a:p>
            <a:pPr>
              <a:buFont typeface="Wingdings" charset="2"/>
              <a:buNone/>
            </a:pPr>
            <a:r>
              <a:rPr lang="en-US" altLang="en-US" sz="2800" dirty="0"/>
              <a:t>Counselors attend to the importance of context, individual characteristics in interaction with the context, and meanings.</a:t>
            </a:r>
          </a:p>
          <a:p>
            <a:pPr>
              <a:buFont typeface="Wingdings" charset="2"/>
              <a:buNone/>
            </a:pPr>
            <a:r>
              <a:rPr lang="en-US" altLang="en-US" sz="2800" dirty="0"/>
              <a:t>Counselors recognize that individual direct service is only one </a:t>
            </a:r>
            <a:r>
              <a:rPr lang="en-US" altLang="en-US" sz="2800" i="1" dirty="0"/>
              <a:t>possible</a:t>
            </a:r>
            <a:r>
              <a:rPr lang="en-US" altLang="en-US" sz="2800" dirty="0"/>
              <a:t> form of intervention.</a:t>
            </a:r>
          </a:p>
          <a:p>
            <a:r>
              <a:rPr lang="en-US" altLang="en-US" sz="2800" dirty="0"/>
              <a:t>Counselors look for ways to help clients make changes in their environments and recognize our profession</a:t>
            </a:r>
            <a:r>
              <a:rPr lang="ja-JP" altLang="en-US" sz="2800" dirty="0"/>
              <a:t>’</a:t>
            </a:r>
            <a:r>
              <a:rPr lang="en-US" altLang="ja-JP" sz="2800" dirty="0"/>
              <a:t>s responsibility to help make such changes ourselves.</a:t>
            </a:r>
            <a:endParaRPr lang="en-US" altLang="en-US" sz="2800" dirty="0"/>
          </a:p>
          <a:p>
            <a:endParaRPr lang="en-US"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4000"/>
              <a:t>  </a:t>
            </a:r>
            <a:r>
              <a:rPr lang="en-US" altLang="en-US" sz="4800"/>
              <a:t>Ecological Counseling</a:t>
            </a:r>
            <a:br>
              <a:rPr lang="en-US" altLang="en-US" sz="4000"/>
            </a:br>
            <a:r>
              <a:rPr lang="en-US" altLang="en-US" sz="4000"/>
              <a:t>			</a:t>
            </a:r>
          </a:p>
        </p:txBody>
      </p:sp>
      <p:sp>
        <p:nvSpPr>
          <p:cNvPr id="6147" name="Rectangle 3"/>
          <p:cNvSpPr>
            <a:spLocks noGrp="1" noChangeArrowheads="1"/>
          </p:cNvSpPr>
          <p:nvPr>
            <p:ph type="body" idx="1"/>
          </p:nvPr>
        </p:nvSpPr>
        <p:spPr>
          <a:xfrm>
            <a:off x="1295400" y="1524000"/>
            <a:ext cx="7620000" cy="4419600"/>
          </a:xfrm>
        </p:spPr>
        <p:txBody>
          <a:bodyPr>
            <a:normAutofit fontScale="92500" lnSpcReduction="20000"/>
          </a:bodyPr>
          <a:lstStyle/>
          <a:p>
            <a:r>
              <a:rPr lang="en-US" altLang="en-US" sz="2700" dirty="0"/>
              <a:t>A main assumption of ecological counseling is that behavior results from the ways in which people make meaning of their environment.</a:t>
            </a:r>
          </a:p>
          <a:p>
            <a:endParaRPr lang="en-US" altLang="en-US" sz="2700" dirty="0"/>
          </a:p>
          <a:p>
            <a:r>
              <a:rPr lang="en-US" altLang="en-US" sz="2700" dirty="0"/>
              <a:t>There are levels of systems which interact, and within which individuals influence, and are influenced. </a:t>
            </a:r>
          </a:p>
          <a:p>
            <a:endParaRPr lang="en-US" altLang="en-US" sz="2700" dirty="0"/>
          </a:p>
          <a:p>
            <a:r>
              <a:rPr lang="en-US" altLang="en-US" sz="2700" dirty="0"/>
              <a:t>Problems cannot be understood in isolation, but as systemic - they are </a:t>
            </a:r>
            <a:r>
              <a:rPr lang="en-US" altLang="en-US" sz="2700" i="1" dirty="0"/>
              <a:t>interdependent.</a:t>
            </a:r>
            <a:r>
              <a:rPr lang="en-US" altLang="en-US" sz="2700" dirty="0"/>
              <a:t>  Changes in one part of the system affect all parts of the system.</a:t>
            </a:r>
          </a:p>
          <a:p>
            <a:endParaRPr lang="en-US" altLang="en-US" sz="2700" dirty="0"/>
          </a:p>
          <a:p>
            <a:endParaRPr lang="en-US" altLang="en-US" sz="2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Person &amp; Environment Fit</a:t>
            </a:r>
          </a:p>
        </p:txBody>
      </p:sp>
      <p:sp>
        <p:nvSpPr>
          <p:cNvPr id="7171" name="Content Placeholder 2"/>
          <p:cNvSpPr>
            <a:spLocks noGrp="1"/>
          </p:cNvSpPr>
          <p:nvPr>
            <p:ph idx="1"/>
          </p:nvPr>
        </p:nvSpPr>
        <p:spPr>
          <a:xfrm>
            <a:off x="914400" y="2209800"/>
            <a:ext cx="8077200" cy="3551237"/>
          </a:xfrm>
        </p:spPr>
        <p:txBody>
          <a:bodyPr/>
          <a:lstStyle/>
          <a:p>
            <a:pPr>
              <a:lnSpc>
                <a:spcPct val="90000"/>
              </a:lnSpc>
              <a:buFont typeface="Wingdings" charset="2"/>
              <a:buNone/>
            </a:pPr>
            <a:r>
              <a:rPr lang="en-US" altLang="en-US" dirty="0"/>
              <a:t>	K. Lewin (1936) crystallized the concept when he expressed the relationship of the person with the environment.  </a:t>
            </a:r>
          </a:p>
          <a:p>
            <a:pPr>
              <a:lnSpc>
                <a:spcPct val="90000"/>
              </a:lnSpc>
              <a:buFont typeface="Wingdings" charset="2"/>
              <a:buNone/>
            </a:pPr>
            <a:r>
              <a:rPr lang="en-US" altLang="en-US" dirty="0"/>
              <a:t>	</a:t>
            </a:r>
          </a:p>
          <a:p>
            <a:pPr>
              <a:lnSpc>
                <a:spcPct val="90000"/>
              </a:lnSpc>
              <a:buFont typeface="Wingdings" charset="2"/>
              <a:buNone/>
            </a:pPr>
            <a:r>
              <a:rPr lang="en-US" altLang="en-US" sz="4000" dirty="0"/>
              <a:t>			</a:t>
            </a:r>
            <a:r>
              <a:rPr lang="en-US" altLang="en-US" sz="4000" b="1" dirty="0"/>
              <a:t>B=</a:t>
            </a:r>
            <a:r>
              <a:rPr lang="en-US" altLang="en-US" sz="4000" b="1" i="1" dirty="0"/>
              <a:t>f</a:t>
            </a:r>
            <a:r>
              <a:rPr lang="en-US" altLang="en-US" sz="4000" b="1" dirty="0"/>
              <a:t>(P,E)</a:t>
            </a:r>
          </a:p>
          <a:p>
            <a:endParaRPr lang="en-US" altLang="en-US" dirty="0"/>
          </a:p>
        </p:txBody>
      </p:sp>
      <p:pic>
        <p:nvPicPr>
          <p:cNvPr id="2" name="Picture 1"/>
          <p:cNvPicPr>
            <a:picLocks noChangeAspect="1"/>
          </p:cNvPicPr>
          <p:nvPr/>
        </p:nvPicPr>
        <p:blipFill>
          <a:blip r:embed="rId2"/>
          <a:stretch>
            <a:fillRect/>
          </a:stretch>
        </p:blipFill>
        <p:spPr>
          <a:xfrm>
            <a:off x="6662304" y="3886200"/>
            <a:ext cx="2202295" cy="2667000"/>
          </a:xfrm>
          <a:prstGeom prst="rect">
            <a:avLst/>
          </a:prstGeom>
        </p:spPr>
      </p:pic>
      <p:sp>
        <p:nvSpPr>
          <p:cNvPr id="3" name="Rectangle 2"/>
          <p:cNvSpPr/>
          <p:nvPr/>
        </p:nvSpPr>
        <p:spPr>
          <a:xfrm>
            <a:off x="6506151" y="6553200"/>
            <a:ext cx="2514600" cy="215444"/>
          </a:xfrm>
          <a:prstGeom prst="rect">
            <a:avLst/>
          </a:prstGeom>
        </p:spPr>
        <p:txBody>
          <a:bodyPr wrap="square">
            <a:spAutoFit/>
          </a:bodyPr>
          <a:lstStyle/>
          <a:p>
            <a:r>
              <a:rPr lang="en-US" sz="800" dirty="0"/>
              <a:t>http://</a:t>
            </a:r>
            <a:r>
              <a:rPr lang="en-US" sz="800" dirty="0" err="1"/>
              <a:t>www.tavinstitute.org</a:t>
            </a:r>
            <a:r>
              <a:rPr lang="en-US" sz="800" dirty="0"/>
              <a:t>/projects/field-theory-rule/</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Ecological Systems</a:t>
            </a:r>
          </a:p>
        </p:txBody>
      </p:sp>
      <p:sp>
        <p:nvSpPr>
          <p:cNvPr id="8195" name="Content Placeholder 2"/>
          <p:cNvSpPr>
            <a:spLocks noGrp="1"/>
          </p:cNvSpPr>
          <p:nvPr>
            <p:ph idx="1"/>
          </p:nvPr>
        </p:nvSpPr>
        <p:spPr>
          <a:xfrm>
            <a:off x="914400" y="1935163"/>
            <a:ext cx="7543800" cy="4008437"/>
          </a:xfrm>
        </p:spPr>
        <p:txBody>
          <a:bodyPr>
            <a:normAutofit fontScale="92500"/>
          </a:bodyPr>
          <a:lstStyle/>
          <a:p>
            <a:pPr>
              <a:spcBef>
                <a:spcPts val="648"/>
              </a:spcBef>
            </a:pPr>
            <a:r>
              <a:rPr lang="en-US" altLang="en-US" sz="2700" dirty="0"/>
              <a:t>Human Ecology Model – different levels interacting with the individual</a:t>
            </a:r>
          </a:p>
          <a:p>
            <a:pPr lvl="1">
              <a:spcBef>
                <a:spcPts val="648"/>
              </a:spcBef>
            </a:pPr>
            <a:r>
              <a:rPr lang="en-US" altLang="en-US" sz="2300" dirty="0"/>
              <a:t>Microsystem – primary environment (e.g. family)</a:t>
            </a:r>
          </a:p>
          <a:p>
            <a:pPr lvl="1">
              <a:spcBef>
                <a:spcPts val="648"/>
              </a:spcBef>
            </a:pPr>
            <a:r>
              <a:rPr lang="en-US" altLang="en-US" sz="2300" dirty="0"/>
              <a:t>Mesosystem – includes connections between microsystems (e.g. between school &amp; home)</a:t>
            </a:r>
          </a:p>
          <a:p>
            <a:pPr lvl="1">
              <a:spcBef>
                <a:spcPts val="648"/>
              </a:spcBef>
            </a:pPr>
            <a:r>
              <a:rPr lang="en-US" altLang="en-US" sz="2300" dirty="0" err="1"/>
              <a:t>Exosystem</a:t>
            </a:r>
            <a:r>
              <a:rPr lang="en-US" altLang="en-US" sz="2300" dirty="0"/>
              <a:t> – major social institutions operate at a local level but in which the individual may not actively participate (e.g. local government, health care system)</a:t>
            </a:r>
          </a:p>
          <a:p>
            <a:pPr lvl="1">
              <a:spcBef>
                <a:spcPts val="648"/>
              </a:spcBef>
            </a:pPr>
            <a:r>
              <a:rPr lang="en-US" altLang="en-US" sz="2300" dirty="0" err="1"/>
              <a:t>Macrosystem</a:t>
            </a:r>
            <a:r>
              <a:rPr lang="en-US" altLang="en-US" sz="2300" dirty="0"/>
              <a:t> – overall organizing level (e.g. culture, ethnic group)</a:t>
            </a:r>
          </a:p>
          <a:p>
            <a:pPr algn="r">
              <a:lnSpc>
                <a:spcPct val="60000"/>
              </a:lnSpc>
              <a:buFont typeface="Wingdings" charset="2"/>
              <a:buNone/>
            </a:pPr>
            <a:r>
              <a:rPr lang="en-US" altLang="en-US" sz="2400" dirty="0"/>
              <a:t>(Bronfenbrenner, 1979)</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8200" y="457200"/>
            <a:ext cx="8001000" cy="1235075"/>
          </a:xfrm>
        </p:spPr>
        <p:txBody>
          <a:bodyPr/>
          <a:lstStyle/>
          <a:p>
            <a:br>
              <a:rPr lang="en-US" altLang="en-US" sz="4800" i="1"/>
            </a:br>
            <a:br>
              <a:rPr lang="en-US" altLang="en-US" sz="4800" i="1"/>
            </a:br>
            <a:br>
              <a:rPr lang="en-US" altLang="en-US" sz="4800" i="1"/>
            </a:br>
            <a:r>
              <a:rPr lang="en-US" altLang="en-US" sz="4800" i="1"/>
              <a:t>Ecological Principles:</a:t>
            </a:r>
            <a:r>
              <a:rPr lang="en-US" altLang="en-US" sz="4000" i="1"/>
              <a:t> </a:t>
            </a:r>
            <a:br>
              <a:rPr lang="en-US" altLang="en-US" sz="4800" i="1"/>
            </a:br>
            <a:br>
              <a:rPr lang="en-US" altLang="en-US" sz="4800" i="1"/>
            </a:br>
            <a:br>
              <a:rPr lang="en-US" altLang="en-US" sz="4800" i="1"/>
            </a:br>
            <a:br>
              <a:rPr lang="en-US" altLang="en-US" sz="4000" i="1"/>
            </a:br>
            <a:endParaRPr lang="en-US" altLang="en-US" sz="4000" i="1"/>
          </a:p>
        </p:txBody>
      </p:sp>
      <p:sp>
        <p:nvSpPr>
          <p:cNvPr id="9219" name="Rectangle 3"/>
          <p:cNvSpPr>
            <a:spLocks noGrp="1" noChangeArrowheads="1"/>
          </p:cNvSpPr>
          <p:nvPr>
            <p:ph type="body" idx="1"/>
          </p:nvPr>
        </p:nvSpPr>
        <p:spPr>
          <a:xfrm>
            <a:off x="898525" y="1828800"/>
            <a:ext cx="7864475" cy="3962400"/>
          </a:xfrm>
        </p:spPr>
        <p:txBody>
          <a:bodyPr/>
          <a:lstStyle/>
          <a:p>
            <a:pPr>
              <a:buFont typeface="Wingdings" charset="2"/>
              <a:buNone/>
            </a:pPr>
            <a:r>
              <a:rPr lang="en-US" altLang="en-US" sz="2700" i="1"/>
              <a:t>Full range of targets		      Interdisciplinary </a:t>
            </a:r>
          </a:p>
          <a:p>
            <a:pPr>
              <a:buFont typeface="Wingdings" charset="2"/>
              <a:buNone/>
            </a:pPr>
            <a:r>
              <a:rPr lang="en-US" altLang="en-US" sz="2700" i="1"/>
              <a:t>Metatheoretical			      Interactional</a:t>
            </a:r>
          </a:p>
          <a:p>
            <a:pPr>
              <a:buFont typeface="Wingdings" charset="2"/>
              <a:buNone/>
            </a:pPr>
            <a:r>
              <a:rPr lang="en-US" altLang="en-US" sz="2700" i="1"/>
              <a:t>Time is important		               Concordance</a:t>
            </a:r>
          </a:p>
          <a:p>
            <a:pPr>
              <a:buFont typeface="Wingdings" charset="2"/>
              <a:buNone/>
            </a:pPr>
            <a:r>
              <a:rPr lang="en-US" altLang="en-US" sz="2700" i="1"/>
              <a:t>Integrated view of people	      Empowering</a:t>
            </a:r>
          </a:p>
          <a:p>
            <a:pPr>
              <a:buFont typeface="Wingdings" charset="2"/>
              <a:buNone/>
            </a:pPr>
            <a:r>
              <a:rPr lang="en-US" altLang="en-US" sz="2700" i="1"/>
              <a:t>Considers multiple contexts          Parsimonious</a:t>
            </a:r>
          </a:p>
          <a:p>
            <a:pPr>
              <a:buFont typeface="Wingdings" charset="2"/>
              <a:buNone/>
            </a:pPr>
            <a:r>
              <a:rPr lang="en-US" altLang="en-US" sz="2700" i="1"/>
              <a:t>Meaning making			      Interdependent</a:t>
            </a:r>
          </a:p>
          <a:p>
            <a:pPr>
              <a:buFont typeface="Wingdings" charset="2"/>
              <a:buNone/>
            </a:pPr>
            <a:r>
              <a:rPr lang="en-US" altLang="en-US" sz="2700" i="1"/>
              <a:t>Individuals in ecosystem	      Collaborative 	</a:t>
            </a:r>
            <a:r>
              <a:rPr lang="en-US" altLang="en-US" sz="27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38200" y="473075"/>
            <a:ext cx="7848600" cy="1143000"/>
          </a:xfrm>
        </p:spPr>
        <p:txBody>
          <a:bodyPr/>
          <a:lstStyle/>
          <a:p>
            <a:r>
              <a:rPr lang="en-US" altLang="en-US"/>
              <a:t>Ecological Perspective</a:t>
            </a:r>
          </a:p>
        </p:txBody>
      </p:sp>
      <p:sp>
        <p:nvSpPr>
          <p:cNvPr id="10243" name="Rectangle 3"/>
          <p:cNvSpPr>
            <a:spLocks noGrp="1" noChangeArrowheads="1"/>
          </p:cNvSpPr>
          <p:nvPr>
            <p:ph type="body" idx="1"/>
          </p:nvPr>
        </p:nvSpPr>
        <p:spPr>
          <a:xfrm>
            <a:off x="1066800" y="1616075"/>
            <a:ext cx="8077200" cy="4327525"/>
          </a:xfrm>
        </p:spPr>
        <p:txBody>
          <a:bodyPr>
            <a:normAutofit/>
          </a:bodyPr>
          <a:lstStyle/>
          <a:p>
            <a:pPr lvl="1">
              <a:lnSpc>
                <a:spcPct val="110000"/>
              </a:lnSpc>
              <a:spcBef>
                <a:spcPts val="720"/>
              </a:spcBef>
            </a:pPr>
            <a:r>
              <a:rPr lang="en-US" altLang="en-US" dirty="0"/>
              <a:t>Ecological counselors contextualize the fit between people and their environment.</a:t>
            </a:r>
          </a:p>
          <a:p>
            <a:pPr lvl="1">
              <a:lnSpc>
                <a:spcPct val="110000"/>
              </a:lnSpc>
              <a:spcBef>
                <a:spcPts val="720"/>
              </a:spcBef>
            </a:pPr>
            <a:r>
              <a:rPr lang="en-US" altLang="en-US" dirty="0"/>
              <a:t>Ecological counseling provides specific awareness through training, which enables counselors to understand the </a:t>
            </a:r>
            <a:r>
              <a:rPr lang="ja-JP" altLang="en-US" dirty="0"/>
              <a:t>“</a:t>
            </a:r>
            <a:r>
              <a:rPr lang="en-US" altLang="ja-JP" dirty="0"/>
              <a:t>big picture</a:t>
            </a:r>
            <a:r>
              <a:rPr lang="ja-JP" altLang="en-US" dirty="0"/>
              <a:t>”</a:t>
            </a:r>
            <a:r>
              <a:rPr lang="en-US" altLang="ja-JP" dirty="0"/>
              <a:t> about forces that impact their clients.</a:t>
            </a:r>
          </a:p>
          <a:p>
            <a:pPr lvl="1">
              <a:lnSpc>
                <a:spcPct val="110000"/>
              </a:lnSpc>
              <a:spcBef>
                <a:spcPts val="720"/>
              </a:spcBef>
            </a:pPr>
            <a:r>
              <a:rPr lang="en-US" altLang="en-US" dirty="0"/>
              <a:t>Ecological focus broadens perspective rather than remains compartmentalized.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3600"/>
              <a:t>Ecological Perspective</a:t>
            </a:r>
            <a:endParaRPr lang="en-US" altLang="en-US" sz="4000"/>
          </a:p>
        </p:txBody>
      </p:sp>
      <p:sp>
        <p:nvSpPr>
          <p:cNvPr id="11267" name="Rectangle 3"/>
          <p:cNvSpPr>
            <a:spLocks noGrp="1" noChangeArrowheads="1"/>
          </p:cNvSpPr>
          <p:nvPr>
            <p:ph type="body" idx="1"/>
          </p:nvPr>
        </p:nvSpPr>
        <p:spPr>
          <a:xfrm>
            <a:off x="1066800" y="1981200"/>
            <a:ext cx="7620000" cy="3962400"/>
          </a:xfrm>
        </p:spPr>
        <p:txBody>
          <a:bodyPr/>
          <a:lstStyle/>
          <a:p>
            <a:pPr eaLnBrk="1" hangingPunct="1">
              <a:lnSpc>
                <a:spcPct val="80000"/>
              </a:lnSpc>
              <a:buFontTx/>
              <a:buNone/>
            </a:pPr>
            <a:r>
              <a:rPr lang="en-US" altLang="en-US" sz="2400"/>
              <a:t>1) ecological niche – immediate context of the individual; context of daily life</a:t>
            </a:r>
          </a:p>
          <a:p>
            <a:pPr eaLnBrk="1" hangingPunct="1">
              <a:lnSpc>
                <a:spcPct val="80000"/>
              </a:lnSpc>
              <a:buFontTx/>
              <a:buNone/>
            </a:pPr>
            <a:r>
              <a:rPr lang="en-US" altLang="en-US" sz="2400"/>
              <a:t>2) life pattern – how person organized their life according to their own meaning-making processes</a:t>
            </a:r>
          </a:p>
          <a:p>
            <a:pPr eaLnBrk="1" hangingPunct="1">
              <a:lnSpc>
                <a:spcPct val="80000"/>
              </a:lnSpc>
              <a:buFontTx/>
              <a:buNone/>
            </a:pPr>
            <a:r>
              <a:rPr lang="en-US" altLang="en-US" sz="2400"/>
              <a:t>3) life space – combination of ecological niche and life pattern</a:t>
            </a:r>
          </a:p>
          <a:p>
            <a:pPr eaLnBrk="1" hangingPunct="1">
              <a:lnSpc>
                <a:spcPct val="80000"/>
              </a:lnSpc>
              <a:buFontTx/>
              <a:buNone/>
            </a:pPr>
            <a:endParaRPr lang="en-US" altLang="en-US" sz="2400"/>
          </a:p>
          <a:p>
            <a:pPr algn="ctr" eaLnBrk="1" hangingPunct="1">
              <a:lnSpc>
                <a:spcPct val="80000"/>
              </a:lnSpc>
              <a:buFontTx/>
              <a:buNone/>
            </a:pPr>
            <a:r>
              <a:rPr lang="en-US" altLang="en-US" sz="2400"/>
              <a:t>The life space is similar to the process in which one tries to find his/her cultural identity, but at same time culture also has profound effect on life space and helps to shape meaning</a:t>
            </a:r>
          </a:p>
          <a:p>
            <a:pPr eaLnBrk="1" hangingPunct="1">
              <a:lnSpc>
                <a:spcPct val="80000"/>
              </a:lnSpc>
              <a:buFontTx/>
              <a:buNone/>
            </a:pPr>
            <a:endParaRPr lang="en-US" alt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a:t>Basic Propositions in the Ecological Perspective</a:t>
            </a:r>
          </a:p>
        </p:txBody>
      </p:sp>
      <p:sp>
        <p:nvSpPr>
          <p:cNvPr id="12291" name="Rectangle 3"/>
          <p:cNvSpPr>
            <a:spLocks noGrp="1" noChangeArrowheads="1"/>
          </p:cNvSpPr>
          <p:nvPr>
            <p:ph type="body" idx="1"/>
          </p:nvPr>
        </p:nvSpPr>
        <p:spPr>
          <a:xfrm>
            <a:off x="1219200" y="2438400"/>
            <a:ext cx="7467600" cy="2895600"/>
          </a:xfrm>
        </p:spPr>
        <p:txBody>
          <a:bodyPr/>
          <a:lstStyle/>
          <a:p>
            <a:pPr marL="457200" indent="-457200" eaLnBrk="1" hangingPunct="1">
              <a:buFontTx/>
              <a:buAutoNum type="arabicPeriod"/>
            </a:pPr>
            <a:r>
              <a:rPr lang="en-US" altLang="en-US" sz="2400" dirty="0"/>
              <a:t>Behavior is contextual.</a:t>
            </a:r>
          </a:p>
          <a:p>
            <a:pPr marL="457200" indent="-457200" eaLnBrk="1" hangingPunct="1">
              <a:buFontTx/>
              <a:buAutoNum type="arabicPeriod"/>
            </a:pPr>
            <a:endParaRPr lang="en-US" altLang="en-US" sz="2400" dirty="0"/>
          </a:p>
          <a:p>
            <a:pPr marL="457200" indent="-457200" eaLnBrk="1" hangingPunct="1">
              <a:buFontTx/>
              <a:buAutoNum type="arabicPeriod"/>
            </a:pPr>
            <a:r>
              <a:rPr lang="en-US" altLang="en-US" sz="2400" dirty="0"/>
              <a:t>Behavior is interactional (person  x  environment).</a:t>
            </a:r>
          </a:p>
          <a:p>
            <a:pPr marL="457200" indent="-457200" eaLnBrk="1" hangingPunct="1">
              <a:buFontTx/>
              <a:buAutoNum type="arabicPeriod"/>
            </a:pPr>
            <a:endParaRPr lang="en-US" altLang="en-US" sz="2400" dirty="0"/>
          </a:p>
          <a:p>
            <a:pPr marL="457200" indent="-457200" eaLnBrk="1" hangingPunct="1">
              <a:buFontTx/>
              <a:buAutoNum type="arabicPeriod"/>
            </a:pPr>
            <a:r>
              <a:rPr lang="en-US" altLang="en-US" sz="2400" dirty="0"/>
              <a:t>Behavior involves meaning making.</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22400</TotalTime>
  <Words>1279</Words>
  <Application>Microsoft Office PowerPoint</Application>
  <PresentationFormat>On-screen Show (4:3)</PresentationFormat>
  <Paragraphs>160</Paragraphs>
  <Slides>23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ＭＳ Ｐゴシック</vt:lpstr>
      <vt:lpstr>Arial</vt:lpstr>
      <vt:lpstr>Calibri</vt:lpstr>
      <vt:lpstr>Times New Roman</vt:lpstr>
      <vt:lpstr>Wingdings</vt:lpstr>
      <vt:lpstr>Default Design</vt:lpstr>
      <vt:lpstr>Integration of the Ecological Counseling Perspective in Teaching and Supervision to Enhance Cultural Competency </vt:lpstr>
      <vt:lpstr>  Understanding People in Context: The Ecological Perspective in Counseling   </vt:lpstr>
      <vt:lpstr>  Ecological Counseling    </vt:lpstr>
      <vt:lpstr>Person &amp; Environment Fit</vt:lpstr>
      <vt:lpstr>Ecological Systems</vt:lpstr>
      <vt:lpstr>   Ecological Principles:     </vt:lpstr>
      <vt:lpstr>Ecological Perspective</vt:lpstr>
      <vt:lpstr>Ecological Perspective</vt:lpstr>
      <vt:lpstr>Basic Propositions in the Ecological Perspective</vt:lpstr>
      <vt:lpstr>Behavior is Contextual</vt:lpstr>
      <vt:lpstr>Behavior is Interactional </vt:lpstr>
      <vt:lpstr>Behavior is Interactional (Cont.)</vt:lpstr>
      <vt:lpstr>Behavior Involves Meaning Making</vt:lpstr>
      <vt:lpstr>Behavior Involves Meaning Making</vt:lpstr>
      <vt:lpstr>Counseling Goals Within the Ecological Perspective  </vt:lpstr>
      <vt:lpstr>Counseling Goals Within the Ecological Perspective  </vt:lpstr>
      <vt:lpstr>Change Processes Require Ecological Empathy</vt:lpstr>
      <vt:lpstr>Diagnosis in the Ecological Perspective</vt:lpstr>
      <vt:lpstr> Case Conceptualization Ecological “Assessment”  </vt:lpstr>
      <vt:lpstr>Case Conceptualization Ecological “Assessment”</vt:lpstr>
      <vt:lpstr>Questions to Consider</vt:lpstr>
      <vt:lpstr>Ecological “Diagnosis” and Planning for Interventions</vt:lpstr>
      <vt:lpstr>Counseling Interventions</vt:lpstr>
    </vt:vector>
  </TitlesOfParts>
  <Company>University of Cincinnati, uc.edu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Tang, Mei (tangmi)</dc:creator>
  <cp:lastModifiedBy>Brittany L Collins</cp:lastModifiedBy>
  <cp:revision>55</cp:revision>
  <dcterms:created xsi:type="dcterms:W3CDTF">2012-04-19T02:11:42Z</dcterms:created>
  <dcterms:modified xsi:type="dcterms:W3CDTF">2018-09-19T23:49:42Z</dcterms:modified>
</cp:coreProperties>
</file>