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74"/>
  </p:notesMasterIdLst>
  <p:sldIdLst>
    <p:sldId id="256" r:id="rId5"/>
    <p:sldId id="257" r:id="rId6"/>
    <p:sldId id="258" r:id="rId7"/>
    <p:sldId id="260" r:id="rId8"/>
    <p:sldId id="299" r:id="rId9"/>
    <p:sldId id="303" r:id="rId10"/>
    <p:sldId id="304" r:id="rId11"/>
    <p:sldId id="305" r:id="rId12"/>
    <p:sldId id="295" r:id="rId13"/>
    <p:sldId id="306" r:id="rId14"/>
    <p:sldId id="296" r:id="rId15"/>
    <p:sldId id="293" r:id="rId16"/>
    <p:sldId id="312" r:id="rId17"/>
    <p:sldId id="277" r:id="rId18"/>
    <p:sldId id="262" r:id="rId19"/>
    <p:sldId id="265" r:id="rId20"/>
    <p:sldId id="308" r:id="rId21"/>
    <p:sldId id="309" r:id="rId22"/>
    <p:sldId id="311" r:id="rId23"/>
    <p:sldId id="310" r:id="rId24"/>
    <p:sldId id="315" r:id="rId25"/>
    <p:sldId id="326" r:id="rId26"/>
    <p:sldId id="327" r:id="rId27"/>
    <p:sldId id="328" r:id="rId28"/>
    <p:sldId id="278" r:id="rId29"/>
    <p:sldId id="274" r:id="rId30"/>
    <p:sldId id="288" r:id="rId31"/>
    <p:sldId id="275" r:id="rId32"/>
    <p:sldId id="279" r:id="rId33"/>
    <p:sldId id="280" r:id="rId34"/>
    <p:sldId id="273" r:id="rId35"/>
    <p:sldId id="331" r:id="rId36"/>
    <p:sldId id="264" r:id="rId37"/>
    <p:sldId id="330" r:id="rId38"/>
    <p:sldId id="333" r:id="rId39"/>
    <p:sldId id="267" r:id="rId40"/>
    <p:sldId id="334" r:id="rId41"/>
    <p:sldId id="339" r:id="rId42"/>
    <p:sldId id="338" r:id="rId43"/>
    <p:sldId id="340" r:id="rId44"/>
    <p:sldId id="266" r:id="rId45"/>
    <p:sldId id="285" r:id="rId46"/>
    <p:sldId id="286" r:id="rId47"/>
    <p:sldId id="307" r:id="rId48"/>
    <p:sldId id="287" r:id="rId49"/>
    <p:sldId id="282" r:id="rId50"/>
    <p:sldId id="284" r:id="rId51"/>
    <p:sldId id="283" r:id="rId52"/>
    <p:sldId id="289" r:id="rId53"/>
    <p:sldId id="290" r:id="rId54"/>
    <p:sldId id="263" r:id="rId55"/>
    <p:sldId id="329" r:id="rId56"/>
    <p:sldId id="336" r:id="rId57"/>
    <p:sldId id="318" r:id="rId58"/>
    <p:sldId id="341" r:id="rId59"/>
    <p:sldId id="342" r:id="rId60"/>
    <p:sldId id="319" r:id="rId61"/>
    <p:sldId id="320" r:id="rId62"/>
    <p:sldId id="300" r:id="rId63"/>
    <p:sldId id="321" r:id="rId64"/>
    <p:sldId id="316" r:id="rId65"/>
    <p:sldId id="301" r:id="rId66"/>
    <p:sldId id="270" r:id="rId67"/>
    <p:sldId id="322" r:id="rId68"/>
    <p:sldId id="324" r:id="rId69"/>
    <p:sldId id="337" r:id="rId70"/>
    <p:sldId id="325" r:id="rId71"/>
    <p:sldId id="272" r:id="rId72"/>
    <p:sldId id="335"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26" d="100"/>
          <a:sy n="26" d="100"/>
        </p:scale>
        <p:origin x="1094" y="3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21A92-C18A-492F-AA53-10DB3C0D3E9D}" type="datetimeFigureOut">
              <a:rPr lang="en-US" smtClean="0"/>
              <a:t>10/15/2019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9E2B3-93DA-4CCD-A968-73A548EC174F}" type="slidenum">
              <a:rPr lang="en-US" smtClean="0"/>
              <a:t>‹#›</a:t>
            </a:fld>
            <a:endParaRPr lang="en-US"/>
          </a:p>
        </p:txBody>
      </p:sp>
    </p:spTree>
    <p:extLst>
      <p:ext uri="{BB962C8B-B14F-4D97-AF65-F5344CB8AC3E}">
        <p14:creationId xmlns:p14="http://schemas.microsoft.com/office/powerpoint/2010/main" val="384418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college student that I meet with I must assess suicidality</a:t>
            </a:r>
          </a:p>
        </p:txBody>
      </p:sp>
      <p:sp>
        <p:nvSpPr>
          <p:cNvPr id="4" name="Slide Number Placeholder 3"/>
          <p:cNvSpPr>
            <a:spLocks noGrp="1"/>
          </p:cNvSpPr>
          <p:nvPr>
            <p:ph type="sldNum" sz="quarter" idx="5"/>
          </p:nvPr>
        </p:nvSpPr>
        <p:spPr/>
        <p:txBody>
          <a:bodyPr/>
          <a:lstStyle/>
          <a:p>
            <a:fld id="{D3F9E2B3-93DA-4CCD-A968-73A548EC174F}" type="slidenum">
              <a:rPr lang="en-US" smtClean="0"/>
              <a:t>8</a:t>
            </a:fld>
            <a:endParaRPr lang="en-US"/>
          </a:p>
        </p:txBody>
      </p:sp>
    </p:spTree>
    <p:extLst>
      <p:ext uri="{BB962C8B-B14F-4D97-AF65-F5344CB8AC3E}">
        <p14:creationId xmlns:p14="http://schemas.microsoft.com/office/powerpoint/2010/main" val="154350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Can be very similar to the experiences of International Student-Athletes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and Student-Athletes: The Need to Be seen as Strong, Not Weak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in the Black Community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Need to Be seen as Strong, Not Weak </a:t>
            </a: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22</a:t>
            </a:fld>
            <a:endParaRPr lang="en-US"/>
          </a:p>
        </p:txBody>
      </p:sp>
    </p:spTree>
    <p:extLst>
      <p:ext uri="{BB962C8B-B14F-4D97-AF65-F5344CB8AC3E}">
        <p14:creationId xmlns:p14="http://schemas.microsoft.com/office/powerpoint/2010/main" val="20638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and Student-Athletes: The Need to Be seen as Strong, Not Weak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in the Black Community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Need to Be seen as Strong, Not Weak </a:t>
            </a: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23</a:t>
            </a:fld>
            <a:endParaRPr lang="en-US"/>
          </a:p>
        </p:txBody>
      </p:sp>
    </p:spTree>
    <p:extLst>
      <p:ext uri="{BB962C8B-B14F-4D97-AF65-F5344CB8AC3E}">
        <p14:creationId xmlns:p14="http://schemas.microsoft.com/office/powerpoint/2010/main" val="194556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and Student-Athletes: The Need to Be seen as Strong, Not Weak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in the Black Community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Need to Be seen as Strong, Not Weak </a:t>
            </a: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24</a:t>
            </a:fld>
            <a:endParaRPr lang="en-US"/>
          </a:p>
        </p:txBody>
      </p:sp>
    </p:spTree>
    <p:extLst>
      <p:ext uri="{BB962C8B-B14F-4D97-AF65-F5344CB8AC3E}">
        <p14:creationId xmlns:p14="http://schemas.microsoft.com/office/powerpoint/2010/main" val="128897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Confusion, Vulnerability, Stress</a:t>
            </a:r>
          </a:p>
        </p:txBody>
      </p:sp>
      <p:sp>
        <p:nvSpPr>
          <p:cNvPr id="4" name="Slide Number Placeholder 3"/>
          <p:cNvSpPr>
            <a:spLocks noGrp="1"/>
          </p:cNvSpPr>
          <p:nvPr>
            <p:ph type="sldNum" sz="quarter" idx="5"/>
          </p:nvPr>
        </p:nvSpPr>
        <p:spPr/>
        <p:txBody>
          <a:bodyPr/>
          <a:lstStyle/>
          <a:p>
            <a:fld id="{D3F9E2B3-93DA-4CCD-A968-73A548EC174F}" type="slidenum">
              <a:rPr lang="en-US" smtClean="0"/>
              <a:t>36</a:t>
            </a:fld>
            <a:endParaRPr lang="en-US"/>
          </a:p>
        </p:txBody>
      </p:sp>
    </p:spTree>
    <p:extLst>
      <p:ext uri="{BB962C8B-B14F-4D97-AF65-F5344CB8AC3E}">
        <p14:creationId xmlns:p14="http://schemas.microsoft.com/office/powerpoint/2010/main" val="1657811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Fight, Flight, or Freeze Response</a:t>
            </a:r>
          </a:p>
        </p:txBody>
      </p:sp>
      <p:sp>
        <p:nvSpPr>
          <p:cNvPr id="4" name="Slide Number Placeholder 3"/>
          <p:cNvSpPr>
            <a:spLocks noGrp="1"/>
          </p:cNvSpPr>
          <p:nvPr>
            <p:ph type="sldNum" sz="quarter" idx="5"/>
          </p:nvPr>
        </p:nvSpPr>
        <p:spPr/>
        <p:txBody>
          <a:bodyPr/>
          <a:lstStyle/>
          <a:p>
            <a:fld id="{D3F9E2B3-93DA-4CCD-A968-73A548EC174F}" type="slidenum">
              <a:rPr lang="en-US" smtClean="0"/>
              <a:t>42</a:t>
            </a:fld>
            <a:endParaRPr lang="en-US"/>
          </a:p>
        </p:txBody>
      </p:sp>
    </p:spTree>
    <p:extLst>
      <p:ext uri="{BB962C8B-B14F-4D97-AF65-F5344CB8AC3E}">
        <p14:creationId xmlns:p14="http://schemas.microsoft.com/office/powerpoint/2010/main" val="136667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53</a:t>
            </a:fld>
            <a:endParaRPr lang="en-US"/>
          </a:p>
        </p:txBody>
      </p:sp>
    </p:spTree>
    <p:extLst>
      <p:ext uri="{BB962C8B-B14F-4D97-AF65-F5344CB8AC3E}">
        <p14:creationId xmlns:p14="http://schemas.microsoft.com/office/powerpoint/2010/main" val="272765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55</a:t>
            </a:fld>
            <a:endParaRPr lang="en-US"/>
          </a:p>
        </p:txBody>
      </p:sp>
    </p:spTree>
    <p:extLst>
      <p:ext uri="{BB962C8B-B14F-4D97-AF65-F5344CB8AC3E}">
        <p14:creationId xmlns:p14="http://schemas.microsoft.com/office/powerpoint/2010/main" val="308515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56</a:t>
            </a:fld>
            <a:endParaRPr lang="en-US"/>
          </a:p>
        </p:txBody>
      </p:sp>
    </p:spTree>
    <p:extLst>
      <p:ext uri="{BB962C8B-B14F-4D97-AF65-F5344CB8AC3E}">
        <p14:creationId xmlns:p14="http://schemas.microsoft.com/office/powerpoint/2010/main" val="183018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Person-Centered meaning understanding the person as a whole part. Not just one portion or two identities. </a:t>
            </a:r>
          </a:p>
        </p:txBody>
      </p:sp>
      <p:sp>
        <p:nvSpPr>
          <p:cNvPr id="4" name="Slide Number Placeholder 3"/>
          <p:cNvSpPr>
            <a:spLocks noGrp="1"/>
          </p:cNvSpPr>
          <p:nvPr>
            <p:ph type="sldNum" sz="quarter" idx="5"/>
          </p:nvPr>
        </p:nvSpPr>
        <p:spPr/>
        <p:txBody>
          <a:bodyPr/>
          <a:lstStyle/>
          <a:p>
            <a:fld id="{D3F9E2B3-93DA-4CCD-A968-73A548EC174F}" type="slidenum">
              <a:rPr lang="en-US" smtClean="0"/>
              <a:t>63</a:t>
            </a:fld>
            <a:endParaRPr lang="en-US"/>
          </a:p>
        </p:txBody>
      </p:sp>
    </p:spTree>
    <p:extLst>
      <p:ext uri="{BB962C8B-B14F-4D97-AF65-F5344CB8AC3E}">
        <p14:creationId xmlns:p14="http://schemas.microsoft.com/office/powerpoint/2010/main" val="108529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Gives a different Lens…Narrative perspective…Understanding the story</a:t>
            </a:r>
          </a:p>
        </p:txBody>
      </p:sp>
      <p:sp>
        <p:nvSpPr>
          <p:cNvPr id="4" name="Slide Number Placeholder 3"/>
          <p:cNvSpPr>
            <a:spLocks noGrp="1"/>
          </p:cNvSpPr>
          <p:nvPr>
            <p:ph type="sldNum" sz="quarter" idx="5"/>
          </p:nvPr>
        </p:nvSpPr>
        <p:spPr/>
        <p:txBody>
          <a:bodyPr/>
          <a:lstStyle/>
          <a:p>
            <a:fld id="{D3F9E2B3-93DA-4CCD-A968-73A548EC174F}" type="slidenum">
              <a:rPr lang="en-US" smtClean="0"/>
              <a:t>65</a:t>
            </a:fld>
            <a:endParaRPr lang="en-US"/>
          </a:p>
        </p:txBody>
      </p:sp>
    </p:spTree>
    <p:extLst>
      <p:ext uri="{BB962C8B-B14F-4D97-AF65-F5344CB8AC3E}">
        <p14:creationId xmlns:p14="http://schemas.microsoft.com/office/powerpoint/2010/main" val="3287999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Team Talk Sessions student-athletes have expressed stress for a number of reasons including</a:t>
            </a:r>
          </a:p>
        </p:txBody>
      </p:sp>
      <p:sp>
        <p:nvSpPr>
          <p:cNvPr id="4" name="Slide Number Placeholder 3"/>
          <p:cNvSpPr>
            <a:spLocks noGrp="1"/>
          </p:cNvSpPr>
          <p:nvPr>
            <p:ph type="sldNum" sz="quarter" idx="5"/>
          </p:nvPr>
        </p:nvSpPr>
        <p:spPr/>
        <p:txBody>
          <a:bodyPr/>
          <a:lstStyle/>
          <a:p>
            <a:fld id="{D3F9E2B3-93DA-4CCD-A968-73A548EC174F}" type="slidenum">
              <a:rPr lang="en-US" smtClean="0"/>
              <a:t>11</a:t>
            </a:fld>
            <a:endParaRPr lang="en-US"/>
          </a:p>
        </p:txBody>
      </p:sp>
    </p:spTree>
    <p:extLst>
      <p:ext uri="{BB962C8B-B14F-4D97-AF65-F5344CB8AC3E}">
        <p14:creationId xmlns:p14="http://schemas.microsoft.com/office/powerpoint/2010/main" val="151223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we taken into consideration how other identities affect student-athletes?</a:t>
            </a:r>
          </a:p>
        </p:txBody>
      </p:sp>
      <p:sp>
        <p:nvSpPr>
          <p:cNvPr id="4" name="Slide Number Placeholder 3"/>
          <p:cNvSpPr>
            <a:spLocks noGrp="1"/>
          </p:cNvSpPr>
          <p:nvPr>
            <p:ph type="sldNum" sz="quarter" idx="5"/>
          </p:nvPr>
        </p:nvSpPr>
        <p:spPr/>
        <p:txBody>
          <a:bodyPr/>
          <a:lstStyle/>
          <a:p>
            <a:fld id="{D3F9E2B3-93DA-4CCD-A968-73A548EC174F}" type="slidenum">
              <a:rPr lang="en-US" smtClean="0"/>
              <a:t>12</a:t>
            </a:fld>
            <a:endParaRPr lang="en-US"/>
          </a:p>
        </p:txBody>
      </p:sp>
    </p:spTree>
    <p:extLst>
      <p:ext uri="{BB962C8B-B14F-4D97-AF65-F5344CB8AC3E}">
        <p14:creationId xmlns:p14="http://schemas.microsoft.com/office/powerpoint/2010/main" val="235276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The </a:t>
            </a:r>
            <a:r>
              <a:rPr lang="en-US" sz="1200" i="1" dirty="0">
                <a:effectLst/>
                <a:latin typeface="Times New Roman" panose="02020603050405020304" pitchFamily="18" charset="0"/>
                <a:ea typeface="Calibri" panose="020F0502020204030204" pitchFamily="34" charset="0"/>
              </a:rPr>
              <a:t>Black Lives Matter </a:t>
            </a:r>
            <a:r>
              <a:rPr lang="en-US" sz="1200" dirty="0">
                <a:effectLst/>
                <a:latin typeface="Times New Roman" panose="02020603050405020304" pitchFamily="18" charset="0"/>
                <a:ea typeface="Calibri" panose="020F0502020204030204" pitchFamily="34" charset="0"/>
              </a:rPr>
              <a:t>movement began in 2013 with the use of #BlackLivesMatter on social media after the acquittal of George Zimmerman in the shooting death of Trayvon Martin, an African-American teen in February of 2012 (Lebron, 2017; Taylor, 2016). Overall, both phrases represent how race still matters greatly throughout society and how identifying as a black and/or African-American in the United States can lead to the unfortunate death for some and stress to most (Lebron, 2017). </a:t>
            </a:r>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16</a:t>
            </a:fld>
            <a:endParaRPr lang="en-US"/>
          </a:p>
        </p:txBody>
      </p:sp>
    </p:spTree>
    <p:extLst>
      <p:ext uri="{BB962C8B-B14F-4D97-AF65-F5344CB8AC3E}">
        <p14:creationId xmlns:p14="http://schemas.microsoft.com/office/powerpoint/2010/main" val="378767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Used the athletic identity, seen as a position of power and privilege, to stand for racial injustice</a:t>
            </a:r>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17</a:t>
            </a:fld>
            <a:endParaRPr lang="en-US"/>
          </a:p>
        </p:txBody>
      </p:sp>
    </p:spTree>
    <p:extLst>
      <p:ext uri="{BB962C8B-B14F-4D97-AF65-F5344CB8AC3E}">
        <p14:creationId xmlns:p14="http://schemas.microsoft.com/office/powerpoint/2010/main" val="28228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Used the athletic identity, seen as a position of power and privilege, to stand for racial injustice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18</a:t>
            </a:fld>
            <a:endParaRPr lang="en-US"/>
          </a:p>
        </p:txBody>
      </p:sp>
    </p:spTree>
    <p:extLst>
      <p:ext uri="{BB962C8B-B14F-4D97-AF65-F5344CB8AC3E}">
        <p14:creationId xmlns:p14="http://schemas.microsoft.com/office/powerpoint/2010/main" val="295964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Putting Women of Color against each other and Depicted as the anger black woman and aggressive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19</a:t>
            </a:fld>
            <a:endParaRPr lang="en-US"/>
          </a:p>
        </p:txBody>
      </p:sp>
    </p:spTree>
    <p:extLst>
      <p:ext uri="{BB962C8B-B14F-4D97-AF65-F5344CB8AC3E}">
        <p14:creationId xmlns:p14="http://schemas.microsoft.com/office/powerpoint/2010/main" val="300424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Putting Women of Color against each other and Depicted as the anger black woman and aggressive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Does anyone what to share how seeing these images now, or experiencing the event at the time, made or makes them feel?</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20</a:t>
            </a:fld>
            <a:endParaRPr lang="en-US"/>
          </a:p>
        </p:txBody>
      </p:sp>
    </p:spTree>
    <p:extLst>
      <p:ext uri="{BB962C8B-B14F-4D97-AF65-F5344CB8AC3E}">
        <p14:creationId xmlns:p14="http://schemas.microsoft.com/office/powerpoint/2010/main" val="296819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Misdiagnosis: Oppositional Defiant Disorder, Conduct Disorder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and Student-Athletes: The Need to Be seen as Strong, Not Weak</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Stigma of Mental Health in the Black Community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The Need to Be seen as Strong, Not Weak </a:t>
            </a:r>
          </a:p>
          <a:p>
            <a:endParaRPr lang="en-US" dirty="0"/>
          </a:p>
        </p:txBody>
      </p:sp>
      <p:sp>
        <p:nvSpPr>
          <p:cNvPr id="4" name="Slide Number Placeholder 3"/>
          <p:cNvSpPr>
            <a:spLocks noGrp="1"/>
          </p:cNvSpPr>
          <p:nvPr>
            <p:ph type="sldNum" sz="quarter" idx="5"/>
          </p:nvPr>
        </p:nvSpPr>
        <p:spPr/>
        <p:txBody>
          <a:bodyPr/>
          <a:lstStyle/>
          <a:p>
            <a:fld id="{D3F9E2B3-93DA-4CCD-A968-73A548EC174F}" type="slidenum">
              <a:rPr lang="en-US" smtClean="0"/>
              <a:t>21</a:t>
            </a:fld>
            <a:endParaRPr lang="en-US"/>
          </a:p>
        </p:txBody>
      </p:sp>
    </p:spTree>
    <p:extLst>
      <p:ext uri="{BB962C8B-B14F-4D97-AF65-F5344CB8AC3E}">
        <p14:creationId xmlns:p14="http://schemas.microsoft.com/office/powerpoint/2010/main" val="240945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9328"/>
            <a:ext cx="82296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64890"/>
            <a:ext cx="8229600" cy="3387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psychologybenefits.org/2016/09/08/im-not-just-black-exploring-intersections-of-identity/"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en.oxforddictionaries.com/definition/intersectionalit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ncaa.org/about/resources/research/diversity-research" TargetMode="External"/><Relationship Id="rId2" Type="http://schemas.openxmlformats.org/officeDocument/2006/relationships/hyperlink" Target="https://www.apa.org/monitor/2017/09/number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developingmellc@gmail.com" TargetMode="External"/><Relationship Id="rId2" Type="http://schemas.openxmlformats.org/officeDocument/2006/relationships/hyperlink" Target="mailto:collinby@mail.uc.ed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866275"/>
            <a:ext cx="9144000" cy="2562725"/>
          </a:xfrm>
        </p:spPr>
        <p:txBody>
          <a:bodyPr>
            <a:normAutofit/>
          </a:bodyPr>
          <a:lstStyle/>
          <a:p>
            <a:r>
              <a:rPr lang="en-US" sz="3600" b="1" dirty="0"/>
              <a:t>Intersectionality of Race and Sport: </a:t>
            </a:r>
            <a:br>
              <a:rPr lang="en-US" sz="3600" b="1" dirty="0"/>
            </a:br>
            <a:r>
              <a:rPr lang="en-US" sz="3600" b="1" dirty="0"/>
              <a:t>Identity Based Stress in Division I College Student-Athletes</a:t>
            </a:r>
          </a:p>
        </p:txBody>
      </p:sp>
      <p:sp>
        <p:nvSpPr>
          <p:cNvPr id="3" name="Subtitle 2"/>
          <p:cNvSpPr>
            <a:spLocks noGrp="1"/>
          </p:cNvSpPr>
          <p:nvPr>
            <p:ph type="subTitle" idx="1"/>
          </p:nvPr>
        </p:nvSpPr>
        <p:spPr>
          <a:xfrm>
            <a:off x="1279358" y="3545306"/>
            <a:ext cx="6585284" cy="1844842"/>
          </a:xfrm>
        </p:spPr>
        <p:txBody>
          <a:bodyPr>
            <a:normAutofit/>
          </a:bodyPr>
          <a:lstStyle/>
          <a:p>
            <a:r>
              <a:rPr lang="en-US" sz="2400" dirty="0">
                <a:solidFill>
                  <a:schemeClr val="tx1"/>
                </a:solidFill>
                <a:latin typeface="+mj-lt"/>
              </a:rPr>
              <a:t>Brittany L. Collins</a:t>
            </a:r>
          </a:p>
          <a:p>
            <a:r>
              <a:rPr lang="en-US" sz="2000" b="1" dirty="0">
                <a:solidFill>
                  <a:schemeClr val="tx1"/>
                </a:solidFill>
                <a:latin typeface="+mj-lt"/>
              </a:rPr>
              <a:t>University of Cincinnati </a:t>
            </a:r>
          </a:p>
          <a:p>
            <a:r>
              <a:rPr lang="en-US" sz="2000" i="1" dirty="0">
                <a:solidFill>
                  <a:schemeClr val="tx1"/>
                </a:solidFill>
                <a:latin typeface="+mj-lt"/>
              </a:rPr>
              <a:t>N4A Midwest Regional Conference</a:t>
            </a:r>
          </a:p>
          <a:p>
            <a:r>
              <a:rPr lang="en-US" sz="2000" dirty="0">
                <a:solidFill>
                  <a:schemeClr val="tx1"/>
                </a:solidFill>
                <a:latin typeface="+mj-lt"/>
              </a:rPr>
              <a:t>October 11, 2019</a:t>
            </a:r>
          </a:p>
        </p:txBody>
      </p:sp>
    </p:spTree>
    <p:extLst>
      <p:ext uri="{BB962C8B-B14F-4D97-AF65-F5344CB8AC3E}">
        <p14:creationId xmlns:p14="http://schemas.microsoft.com/office/powerpoint/2010/main" val="163972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71D3-9A02-4F69-A447-4CB9100AF337}"/>
              </a:ext>
            </a:extLst>
          </p:cNvPr>
          <p:cNvSpPr>
            <a:spLocks noGrp="1"/>
          </p:cNvSpPr>
          <p:nvPr>
            <p:ph type="title"/>
          </p:nvPr>
        </p:nvSpPr>
        <p:spPr>
          <a:xfrm>
            <a:off x="457200" y="639328"/>
            <a:ext cx="8229600" cy="1173430"/>
          </a:xfrm>
        </p:spPr>
        <p:txBody>
          <a:bodyPr>
            <a:normAutofit fontScale="90000"/>
          </a:bodyPr>
          <a:lstStyle/>
          <a:p>
            <a:r>
              <a:rPr lang="en-US" sz="4000" b="1" dirty="0">
                <a:solidFill>
                  <a:prstClr val="black"/>
                </a:solidFill>
              </a:rPr>
              <a:t>COLLEGE </a:t>
            </a:r>
            <a:br>
              <a:rPr lang="en-US" sz="4000" b="1" dirty="0">
                <a:solidFill>
                  <a:prstClr val="black"/>
                </a:solidFill>
              </a:rPr>
            </a:br>
            <a:r>
              <a:rPr lang="en-US" sz="4000" b="1" dirty="0">
                <a:solidFill>
                  <a:prstClr val="black"/>
                </a:solidFill>
              </a:rPr>
              <a:t>STUDENT-ATHLETE STRESS</a:t>
            </a:r>
            <a:endParaRPr lang="en-US" dirty="0"/>
          </a:p>
        </p:txBody>
      </p:sp>
      <p:sp>
        <p:nvSpPr>
          <p:cNvPr id="3" name="Content Placeholder 2">
            <a:extLst>
              <a:ext uri="{FF2B5EF4-FFF2-40B4-BE49-F238E27FC236}">
                <a16:creationId xmlns:a16="http://schemas.microsoft.com/office/drawing/2014/main" id="{82EA2FC6-7F1F-44B9-9366-D943CCC392A2}"/>
              </a:ext>
            </a:extLst>
          </p:cNvPr>
          <p:cNvSpPr>
            <a:spLocks noGrp="1"/>
          </p:cNvSpPr>
          <p:nvPr>
            <p:ph idx="1"/>
          </p:nvPr>
        </p:nvSpPr>
        <p:spPr/>
        <p:txBody>
          <a:bodyPr>
            <a:normAutofit/>
          </a:bodyPr>
          <a:lstStyle/>
          <a:p>
            <a:pPr marL="0" lvl="0" indent="0">
              <a:buNone/>
            </a:pPr>
            <a:endParaRPr lang="en-US" sz="2000" dirty="0">
              <a:solidFill>
                <a:prstClr val="black"/>
              </a:solidFill>
            </a:endParaRPr>
          </a:p>
          <a:p>
            <a:pPr marL="0" lvl="0" indent="0">
              <a:buNone/>
            </a:pPr>
            <a:r>
              <a:rPr lang="en-US" sz="2400" dirty="0">
                <a:solidFill>
                  <a:prstClr val="black"/>
                </a:solidFill>
                <a:latin typeface="+mj-lt"/>
              </a:rPr>
              <a:t>“College athletes are known to encounter unique stress factors that the general student population does not always face. Because of this, </a:t>
            </a:r>
            <a:r>
              <a:rPr lang="en-US" sz="2400" b="1" dirty="0">
                <a:solidFill>
                  <a:prstClr val="black"/>
                </a:solidFill>
                <a:latin typeface="+mj-lt"/>
              </a:rPr>
              <a:t>student-athletes can be at a higher risk of anxiety and depression.”</a:t>
            </a:r>
          </a:p>
          <a:p>
            <a:pPr marL="0" lvl="0" indent="0">
              <a:buNone/>
            </a:pPr>
            <a:r>
              <a:rPr lang="en-US" sz="2400" dirty="0">
                <a:solidFill>
                  <a:prstClr val="black"/>
                </a:solidFill>
                <a:latin typeface="+mj-lt"/>
              </a:rPr>
              <a:t>(Perry, 2019)</a:t>
            </a:r>
          </a:p>
          <a:p>
            <a:pPr marL="0" lvl="0" indent="0">
              <a:buNone/>
            </a:pPr>
            <a:endParaRPr lang="en-US" sz="2000" dirty="0">
              <a:solidFill>
                <a:prstClr val="black"/>
              </a:solidFill>
            </a:endParaRPr>
          </a:p>
          <a:p>
            <a:pPr marL="0" lvl="0" indent="0">
              <a:buNone/>
            </a:pPr>
            <a:endParaRPr lang="en-US" sz="1300" dirty="0">
              <a:solidFill>
                <a:prstClr val="black"/>
              </a:solidFill>
            </a:endParaRPr>
          </a:p>
          <a:p>
            <a:pPr marL="0" lvl="0" indent="0" algn="ctr">
              <a:buNone/>
            </a:pPr>
            <a:r>
              <a:rPr lang="en-US" sz="1300" dirty="0">
                <a:solidFill>
                  <a:prstClr val="black"/>
                </a:solidFill>
              </a:rPr>
              <a:t>Perry, J. (2019) Retrieved from: https://an.athletenetwork.com/blog/dealing-with-stress-as-a-college-athlete</a:t>
            </a:r>
          </a:p>
          <a:p>
            <a:endParaRPr lang="en-US" dirty="0"/>
          </a:p>
        </p:txBody>
      </p:sp>
    </p:spTree>
    <p:extLst>
      <p:ext uri="{BB962C8B-B14F-4D97-AF65-F5344CB8AC3E}">
        <p14:creationId xmlns:p14="http://schemas.microsoft.com/office/powerpoint/2010/main" val="73751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B0D5-E79D-4ADE-9BCD-F25412BA53E1}"/>
              </a:ext>
            </a:extLst>
          </p:cNvPr>
          <p:cNvSpPr>
            <a:spLocks noGrp="1"/>
          </p:cNvSpPr>
          <p:nvPr>
            <p:ph type="title"/>
          </p:nvPr>
        </p:nvSpPr>
        <p:spPr>
          <a:xfrm>
            <a:off x="457200" y="401053"/>
            <a:ext cx="8229600" cy="1104362"/>
          </a:xfrm>
        </p:spPr>
        <p:txBody>
          <a:bodyPr>
            <a:normAutofit fontScale="90000"/>
          </a:bodyPr>
          <a:lstStyle/>
          <a:p>
            <a:r>
              <a:rPr lang="en-US" b="1" dirty="0"/>
              <a:t>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B528A987-441C-40E0-B7E9-8FE893BC55B3}"/>
              </a:ext>
            </a:extLst>
          </p:cNvPr>
          <p:cNvSpPr>
            <a:spLocks noGrp="1"/>
          </p:cNvSpPr>
          <p:nvPr>
            <p:ph idx="1"/>
          </p:nvPr>
        </p:nvSpPr>
        <p:spPr>
          <a:xfrm>
            <a:off x="457200" y="1668380"/>
            <a:ext cx="8229600" cy="3684206"/>
          </a:xfrm>
        </p:spPr>
        <p:txBody>
          <a:bodyPr>
            <a:normAutofit fontScale="85000" lnSpcReduction="20000"/>
          </a:bodyPr>
          <a:lstStyle/>
          <a:p>
            <a:r>
              <a:rPr lang="en-US" sz="2500" dirty="0">
                <a:solidFill>
                  <a:prstClr val="black"/>
                </a:solidFill>
                <a:latin typeface="+mj-lt"/>
              </a:rPr>
              <a:t>Adjustment </a:t>
            </a:r>
          </a:p>
          <a:p>
            <a:r>
              <a:rPr lang="en-US" sz="2500" dirty="0">
                <a:solidFill>
                  <a:prstClr val="black"/>
                </a:solidFill>
                <a:latin typeface="+mj-lt"/>
              </a:rPr>
              <a:t>Expectations </a:t>
            </a:r>
          </a:p>
          <a:p>
            <a:pPr marL="0" indent="0">
              <a:buNone/>
            </a:pPr>
            <a:r>
              <a:rPr lang="en-US" sz="2500" dirty="0">
                <a:solidFill>
                  <a:prstClr val="black"/>
                </a:solidFill>
                <a:latin typeface="+mj-lt"/>
              </a:rPr>
              <a:t>     (Coaches, Professors, Teammates, Family, Friends, Self)</a:t>
            </a:r>
          </a:p>
          <a:p>
            <a:pPr lvl="0"/>
            <a:r>
              <a:rPr lang="en-US" sz="2500" dirty="0">
                <a:solidFill>
                  <a:prstClr val="black"/>
                </a:solidFill>
                <a:latin typeface="+mj-lt"/>
              </a:rPr>
              <a:t>Time Management </a:t>
            </a:r>
          </a:p>
          <a:p>
            <a:pPr lvl="0"/>
            <a:r>
              <a:rPr lang="en-US" sz="2500" dirty="0">
                <a:solidFill>
                  <a:prstClr val="black"/>
                </a:solidFill>
                <a:latin typeface="+mj-lt"/>
              </a:rPr>
              <a:t>Lack of Balance</a:t>
            </a:r>
          </a:p>
          <a:p>
            <a:pPr lvl="0"/>
            <a:r>
              <a:rPr lang="en-US" sz="2500" dirty="0">
                <a:solidFill>
                  <a:prstClr val="black"/>
                </a:solidFill>
                <a:latin typeface="+mj-lt"/>
              </a:rPr>
              <a:t>Lack of Sleep, Exhaustion</a:t>
            </a:r>
          </a:p>
          <a:p>
            <a:pPr lvl="0"/>
            <a:r>
              <a:rPr lang="en-US" sz="2500" dirty="0">
                <a:solidFill>
                  <a:prstClr val="black"/>
                </a:solidFill>
                <a:latin typeface="+mj-lt"/>
              </a:rPr>
              <a:t>Injury</a:t>
            </a:r>
          </a:p>
          <a:p>
            <a:pPr lvl="0"/>
            <a:r>
              <a:rPr lang="en-US" sz="2500" dirty="0">
                <a:solidFill>
                  <a:prstClr val="black"/>
                </a:solidFill>
                <a:latin typeface="+mj-lt"/>
              </a:rPr>
              <a:t>Lack of Relationships</a:t>
            </a:r>
          </a:p>
          <a:p>
            <a:pPr lvl="0"/>
            <a:r>
              <a:rPr lang="en-US" sz="2500" dirty="0">
                <a:solidFill>
                  <a:prstClr val="black"/>
                </a:solidFill>
                <a:latin typeface="+mj-lt"/>
              </a:rPr>
              <a:t>Too Many Demands</a:t>
            </a:r>
          </a:p>
          <a:p>
            <a:pPr lvl="0"/>
            <a:r>
              <a:rPr lang="en-US" sz="2500" dirty="0">
                <a:solidFill>
                  <a:prstClr val="black"/>
                </a:solidFill>
                <a:latin typeface="+mj-lt"/>
              </a:rPr>
              <a:t>Anxiety, Irritation, Fear</a:t>
            </a:r>
          </a:p>
          <a:p>
            <a:pPr lvl="0"/>
            <a:r>
              <a:rPr lang="en-US" sz="2500" dirty="0">
                <a:solidFill>
                  <a:prstClr val="black"/>
                </a:solidFill>
                <a:latin typeface="+mj-lt"/>
              </a:rPr>
              <a:t>Social Media</a:t>
            </a:r>
          </a:p>
          <a:p>
            <a:pPr lvl="0"/>
            <a:endParaRPr lang="en-US" sz="2500" dirty="0">
              <a:solidFill>
                <a:prstClr val="black"/>
              </a:solidFill>
            </a:endParaRPr>
          </a:p>
          <a:p>
            <a:pPr lvl="0"/>
            <a:endParaRPr lang="en-US" sz="2500" dirty="0">
              <a:solidFill>
                <a:prstClr val="black"/>
              </a:solidFill>
            </a:endParaRPr>
          </a:p>
        </p:txBody>
      </p:sp>
    </p:spTree>
    <p:extLst>
      <p:ext uri="{BB962C8B-B14F-4D97-AF65-F5344CB8AC3E}">
        <p14:creationId xmlns:p14="http://schemas.microsoft.com/office/powerpoint/2010/main" val="152180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B0D5-E79D-4ADE-9BCD-F25412BA53E1}"/>
              </a:ext>
            </a:extLst>
          </p:cNvPr>
          <p:cNvSpPr>
            <a:spLocks noGrp="1"/>
          </p:cNvSpPr>
          <p:nvPr>
            <p:ph type="title"/>
          </p:nvPr>
        </p:nvSpPr>
        <p:spPr>
          <a:xfrm>
            <a:off x="457200" y="401053"/>
            <a:ext cx="8229600" cy="1104362"/>
          </a:xfrm>
        </p:spPr>
        <p:txBody>
          <a:bodyPr>
            <a:normAutofit fontScale="90000"/>
          </a:bodyPr>
          <a:lstStyle/>
          <a:p>
            <a:r>
              <a:rPr lang="en-US" b="1" dirty="0"/>
              <a:t>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B528A987-441C-40E0-B7E9-8FE893BC55B3}"/>
              </a:ext>
            </a:extLst>
          </p:cNvPr>
          <p:cNvSpPr>
            <a:spLocks noGrp="1"/>
          </p:cNvSpPr>
          <p:nvPr>
            <p:ph idx="1"/>
          </p:nvPr>
        </p:nvSpPr>
        <p:spPr/>
        <p:txBody>
          <a:bodyPr>
            <a:normAutofit/>
          </a:bodyPr>
          <a:lstStyle/>
          <a:p>
            <a:pPr lvl="0"/>
            <a:endParaRPr lang="en-US" sz="2500" dirty="0">
              <a:solidFill>
                <a:prstClr val="black"/>
              </a:solidFill>
            </a:endParaRPr>
          </a:p>
          <a:p>
            <a:pPr marL="0" indent="0">
              <a:buNone/>
            </a:pPr>
            <a:r>
              <a:rPr lang="en-US" dirty="0"/>
              <a:t>Overall, what we can see is that the </a:t>
            </a:r>
            <a:r>
              <a:rPr lang="en-US" b="1" dirty="0"/>
              <a:t>intersection</a:t>
            </a:r>
            <a:r>
              <a:rPr lang="en-US" dirty="0"/>
              <a:t> of being both a </a:t>
            </a:r>
            <a:r>
              <a:rPr lang="en-US" b="1" dirty="0"/>
              <a:t>student</a:t>
            </a:r>
            <a:r>
              <a:rPr lang="en-US" dirty="0"/>
              <a:t> and an </a:t>
            </a:r>
            <a:r>
              <a:rPr lang="en-US" b="1" dirty="0"/>
              <a:t>athlete</a:t>
            </a:r>
            <a:r>
              <a:rPr lang="en-US" dirty="0"/>
              <a:t> shows adverse effects on student-athlete wellness due to </a:t>
            </a:r>
            <a:r>
              <a:rPr lang="en-US" b="1" dirty="0"/>
              <a:t>trying to balance the two identities</a:t>
            </a:r>
            <a:r>
              <a:rPr lang="en-US" dirty="0"/>
              <a:t>.</a:t>
            </a:r>
          </a:p>
        </p:txBody>
      </p:sp>
    </p:spTree>
    <p:extLst>
      <p:ext uri="{BB962C8B-B14F-4D97-AF65-F5344CB8AC3E}">
        <p14:creationId xmlns:p14="http://schemas.microsoft.com/office/powerpoint/2010/main" val="174780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fontScale="90000"/>
          </a:bodyPr>
          <a:lstStyle/>
          <a:p>
            <a:r>
              <a:rPr lang="en-US" b="1" dirty="0"/>
              <a:t>BLACK 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a:xfrm>
            <a:off x="601579" y="1964890"/>
            <a:ext cx="8229600" cy="3387695"/>
          </a:xfrm>
        </p:spPr>
        <p:txBody>
          <a:bodyPr>
            <a:normAutofit/>
          </a:bodyPr>
          <a:lstStyle/>
          <a:p>
            <a:pPr marL="0" lvl="0" indent="0" algn="ctr">
              <a:buNone/>
            </a:pPr>
            <a:r>
              <a:rPr lang="en-US" sz="2400" b="1" dirty="0">
                <a:solidFill>
                  <a:prstClr val="black"/>
                </a:solidFill>
                <a:latin typeface="+mj-lt"/>
              </a:rPr>
              <a:t>Black</a:t>
            </a:r>
            <a:r>
              <a:rPr lang="en-US" sz="2400" dirty="0">
                <a:solidFill>
                  <a:prstClr val="black"/>
                </a:solidFill>
                <a:latin typeface="+mj-lt"/>
              </a:rPr>
              <a:t> </a:t>
            </a:r>
            <a:r>
              <a:rPr lang="en-US" sz="2400" b="1" dirty="0">
                <a:solidFill>
                  <a:prstClr val="black"/>
                </a:solidFill>
                <a:latin typeface="+mj-lt"/>
              </a:rPr>
              <a:t>student-athletes</a:t>
            </a:r>
            <a:r>
              <a:rPr lang="en-US" sz="2400" dirty="0">
                <a:solidFill>
                  <a:prstClr val="black"/>
                </a:solidFill>
                <a:latin typeface="+mj-lt"/>
              </a:rPr>
              <a:t> have additional stressors that often go unnoticed. </a:t>
            </a:r>
          </a:p>
          <a:p>
            <a:pPr marL="0" lvl="0" indent="0">
              <a:buNone/>
            </a:pPr>
            <a:endParaRPr lang="en-US" sz="3000" dirty="0">
              <a:solidFill>
                <a:prstClr val="black"/>
              </a:solidFill>
            </a:endParaRPr>
          </a:p>
          <a:p>
            <a:endParaRPr lang="en-US" dirty="0"/>
          </a:p>
        </p:txBody>
      </p:sp>
      <p:pic>
        <p:nvPicPr>
          <p:cNvPr id="4" name="Picture 3">
            <a:extLst>
              <a:ext uri="{FF2B5EF4-FFF2-40B4-BE49-F238E27FC236}">
                <a16:creationId xmlns:a16="http://schemas.microsoft.com/office/drawing/2014/main" id="{98960EC4-5EA7-4744-9E56-D1116347B8FC}"/>
              </a:ext>
            </a:extLst>
          </p:cNvPr>
          <p:cNvPicPr>
            <a:picLocks noChangeAspect="1"/>
          </p:cNvPicPr>
          <p:nvPr/>
        </p:nvPicPr>
        <p:blipFill>
          <a:blip r:embed="rId2"/>
          <a:stretch>
            <a:fillRect/>
          </a:stretch>
        </p:blipFill>
        <p:spPr>
          <a:xfrm>
            <a:off x="1973180" y="3112168"/>
            <a:ext cx="5630778" cy="2287503"/>
          </a:xfrm>
          <a:prstGeom prst="rect">
            <a:avLst/>
          </a:prstGeom>
        </p:spPr>
      </p:pic>
    </p:spTree>
    <p:extLst>
      <p:ext uri="{BB962C8B-B14F-4D97-AF65-F5344CB8AC3E}">
        <p14:creationId xmlns:p14="http://schemas.microsoft.com/office/powerpoint/2010/main" val="343382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p:txBody>
          <a:bodyPr>
            <a:normAutofit/>
          </a:bodyPr>
          <a:lstStyle/>
          <a:p>
            <a:pPr marL="0" indent="0" algn="ctr">
              <a:buNone/>
            </a:pPr>
            <a:r>
              <a:rPr lang="en-US" sz="2400" dirty="0">
                <a:latin typeface="+mj-lt"/>
              </a:rPr>
              <a:t>The NCAA Demographics Database provides Racial and Ethnicity Category Definitions</a:t>
            </a:r>
          </a:p>
          <a:p>
            <a:pPr marL="0" indent="0">
              <a:buNone/>
            </a:pPr>
            <a:r>
              <a:rPr lang="en-US" sz="2400" dirty="0">
                <a:latin typeface="+mj-lt"/>
              </a:rPr>
              <a:t>  </a:t>
            </a:r>
          </a:p>
          <a:p>
            <a:pPr marL="0" indent="0" algn="ctr">
              <a:buNone/>
            </a:pPr>
            <a:r>
              <a:rPr lang="en-US" sz="2400" b="1" dirty="0">
                <a:latin typeface="+mj-lt"/>
              </a:rPr>
              <a:t>Black</a:t>
            </a:r>
            <a:r>
              <a:rPr lang="en-US" sz="2400" dirty="0">
                <a:latin typeface="+mj-lt"/>
              </a:rPr>
              <a:t> is defined as: A person having origins in any of the Black racial groups of Africa </a:t>
            </a:r>
          </a:p>
          <a:p>
            <a:pPr marL="0" indent="0" algn="ctr">
              <a:buNone/>
            </a:pPr>
            <a:r>
              <a:rPr lang="en-US" sz="2400" dirty="0">
                <a:latin typeface="+mj-lt"/>
              </a:rPr>
              <a:t>(except those of Hispanic origin).</a:t>
            </a:r>
          </a:p>
          <a:p>
            <a:endParaRPr lang="en-US" dirty="0"/>
          </a:p>
        </p:txBody>
      </p:sp>
    </p:spTree>
    <p:extLst>
      <p:ext uri="{BB962C8B-B14F-4D97-AF65-F5344CB8AC3E}">
        <p14:creationId xmlns:p14="http://schemas.microsoft.com/office/powerpoint/2010/main" val="334311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a:bodyPr>
          <a:lstStyle/>
          <a:p>
            <a:r>
              <a:rPr lang="en-US" b="1" dirty="0"/>
              <a:t>RACIAL IDENTITY </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a:xfrm>
            <a:off x="457200" y="1964890"/>
            <a:ext cx="3777916" cy="3922563"/>
          </a:xfrm>
        </p:spPr>
        <p:txBody>
          <a:bodyPr>
            <a:normAutofit/>
          </a:bodyPr>
          <a:lstStyle/>
          <a:p>
            <a:pPr marL="0" lvl="0" indent="0">
              <a:buNone/>
            </a:pPr>
            <a:r>
              <a:rPr lang="en-US" sz="2600" b="1" dirty="0">
                <a:solidFill>
                  <a:prstClr val="black"/>
                </a:solidFill>
                <a:latin typeface="+mj-lt"/>
              </a:rPr>
              <a:t>Race </a:t>
            </a:r>
            <a:r>
              <a:rPr lang="en-US" sz="2600" dirty="0">
                <a:solidFill>
                  <a:prstClr val="black"/>
                </a:solidFill>
                <a:latin typeface="+mj-lt"/>
              </a:rPr>
              <a:t>is not often considered when thinking about </a:t>
            </a:r>
            <a:r>
              <a:rPr lang="en-US" sz="2600" b="1" dirty="0">
                <a:solidFill>
                  <a:prstClr val="black"/>
                </a:solidFill>
                <a:latin typeface="+mj-lt"/>
              </a:rPr>
              <a:t>Stress.</a:t>
            </a:r>
          </a:p>
          <a:p>
            <a:pPr lvl="0"/>
            <a:endParaRPr lang="en-US" sz="2600" dirty="0">
              <a:solidFill>
                <a:prstClr val="black"/>
              </a:solidFill>
              <a:latin typeface="+mj-lt"/>
            </a:endParaRPr>
          </a:p>
          <a:p>
            <a:pPr marL="0" lvl="0" indent="0">
              <a:buNone/>
            </a:pPr>
            <a:r>
              <a:rPr lang="en-US" sz="2600" dirty="0">
                <a:solidFill>
                  <a:prstClr val="black"/>
                </a:solidFill>
                <a:latin typeface="+mj-lt"/>
              </a:rPr>
              <a:t>Yet it is apparent throughout history, politics, news and media.</a:t>
            </a:r>
          </a:p>
          <a:p>
            <a:endParaRPr lang="en-US" dirty="0"/>
          </a:p>
        </p:txBody>
      </p:sp>
      <p:pic>
        <p:nvPicPr>
          <p:cNvPr id="5" name="Picture 4">
            <a:extLst>
              <a:ext uri="{FF2B5EF4-FFF2-40B4-BE49-F238E27FC236}">
                <a16:creationId xmlns:a16="http://schemas.microsoft.com/office/drawing/2014/main" id="{DC2F452C-8530-41F4-9517-ED9C2D394197}"/>
              </a:ext>
            </a:extLst>
          </p:cNvPr>
          <p:cNvPicPr>
            <a:picLocks noChangeAspect="1"/>
          </p:cNvPicPr>
          <p:nvPr/>
        </p:nvPicPr>
        <p:blipFill>
          <a:blip r:embed="rId2"/>
          <a:stretch>
            <a:fillRect/>
          </a:stretch>
        </p:blipFill>
        <p:spPr>
          <a:xfrm>
            <a:off x="4908886" y="2221887"/>
            <a:ext cx="3225064" cy="2414225"/>
          </a:xfrm>
          <a:prstGeom prst="rect">
            <a:avLst/>
          </a:prstGeom>
        </p:spPr>
      </p:pic>
    </p:spTree>
    <p:extLst>
      <p:ext uri="{BB962C8B-B14F-4D97-AF65-F5344CB8AC3E}">
        <p14:creationId xmlns:p14="http://schemas.microsoft.com/office/powerpoint/2010/main" val="103889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a:xfrm>
            <a:off x="457200" y="1494866"/>
            <a:ext cx="8229600" cy="3857719"/>
          </a:xfrm>
        </p:spPr>
        <p:txBody>
          <a:bodyPr>
            <a:normAutofit/>
          </a:bodyPr>
          <a:lstStyle/>
          <a:p>
            <a:pPr marL="0" indent="0">
              <a:buNone/>
            </a:pPr>
            <a:endParaRPr lang="en-US" dirty="0"/>
          </a:p>
          <a:p>
            <a:r>
              <a:rPr lang="en-US" dirty="0">
                <a:latin typeface="+mj-lt"/>
              </a:rPr>
              <a:t>#BlackLivesMatter</a:t>
            </a:r>
          </a:p>
          <a:p>
            <a:endParaRPr lang="en-US" dirty="0">
              <a:latin typeface="+mj-lt"/>
            </a:endParaRPr>
          </a:p>
          <a:p>
            <a:r>
              <a:rPr lang="en-US" dirty="0">
                <a:latin typeface="+mj-lt"/>
              </a:rPr>
              <a:t>#AllLivesMatter</a:t>
            </a:r>
          </a:p>
          <a:p>
            <a:endParaRPr lang="en-US" dirty="0">
              <a:latin typeface="+mj-lt"/>
            </a:endParaRPr>
          </a:p>
          <a:p>
            <a:r>
              <a:rPr lang="en-US" dirty="0">
                <a:latin typeface="+mj-lt"/>
              </a:rPr>
              <a:t>#</a:t>
            </a:r>
            <a:r>
              <a:rPr lang="en-US" dirty="0" err="1">
                <a:latin typeface="+mj-lt"/>
              </a:rPr>
              <a:t>RaceStillMatters</a:t>
            </a:r>
            <a:endParaRPr lang="en-US" dirty="0">
              <a:latin typeface="+mj-lt"/>
            </a:endParaRPr>
          </a:p>
          <a:p>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0E04090-15A4-467E-B951-3D0D91542DB2}"/>
              </a:ext>
            </a:extLst>
          </p:cNvPr>
          <p:cNvPicPr>
            <a:picLocks noChangeAspect="1"/>
          </p:cNvPicPr>
          <p:nvPr/>
        </p:nvPicPr>
        <p:blipFill>
          <a:blip r:embed="rId3"/>
          <a:stretch>
            <a:fillRect/>
          </a:stretch>
        </p:blipFill>
        <p:spPr>
          <a:xfrm>
            <a:off x="5143524" y="1756068"/>
            <a:ext cx="3390876" cy="3345864"/>
          </a:xfrm>
          <a:prstGeom prst="rect">
            <a:avLst/>
          </a:prstGeom>
        </p:spPr>
      </p:pic>
    </p:spTree>
    <p:extLst>
      <p:ext uri="{BB962C8B-B14F-4D97-AF65-F5344CB8AC3E}">
        <p14:creationId xmlns:p14="http://schemas.microsoft.com/office/powerpoint/2010/main" val="402363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a:xfrm>
            <a:off x="457200" y="1652338"/>
            <a:ext cx="3954379" cy="4010526"/>
          </a:xfrm>
        </p:spPr>
        <p:txBody>
          <a:bodyPr>
            <a:normAutofit/>
          </a:bodyPr>
          <a:lstStyle/>
          <a:p>
            <a:pPr marL="0" lvl="0" indent="0">
              <a:spcBef>
                <a:spcPts val="0"/>
              </a:spcBef>
              <a:buNone/>
            </a:pPr>
            <a:r>
              <a:rPr lang="en-US" sz="2400" dirty="0">
                <a:solidFill>
                  <a:prstClr val="black"/>
                </a:solidFill>
                <a:latin typeface="+mj-lt"/>
              </a:rPr>
              <a:t>During their medal ceremony in the Olympic Stadium in Mexico City on October 16, 1968, African-American athletes Tommie Smith and John Carlos each raised a black-gloved fist during the playing of the US national anthem, "The Star-Spangled Banner".</a:t>
            </a:r>
          </a:p>
          <a:p>
            <a:pPr marL="0" indent="0">
              <a:buNone/>
            </a:pPr>
            <a:endParaRPr lang="en-US" dirty="0"/>
          </a:p>
        </p:txBody>
      </p:sp>
      <p:pic>
        <p:nvPicPr>
          <p:cNvPr id="5" name="Picture 4">
            <a:extLst>
              <a:ext uri="{FF2B5EF4-FFF2-40B4-BE49-F238E27FC236}">
                <a16:creationId xmlns:a16="http://schemas.microsoft.com/office/drawing/2014/main" id="{EFB4E80D-03DD-4FB4-8FED-42F9E0C995C5}"/>
              </a:ext>
            </a:extLst>
          </p:cNvPr>
          <p:cNvPicPr>
            <a:picLocks noChangeAspect="1"/>
          </p:cNvPicPr>
          <p:nvPr/>
        </p:nvPicPr>
        <p:blipFill>
          <a:blip r:embed="rId3"/>
          <a:stretch>
            <a:fillRect/>
          </a:stretch>
        </p:blipFill>
        <p:spPr>
          <a:xfrm>
            <a:off x="5429670" y="1652338"/>
            <a:ext cx="2576906" cy="3702222"/>
          </a:xfrm>
          <a:prstGeom prst="rect">
            <a:avLst/>
          </a:prstGeom>
        </p:spPr>
      </p:pic>
    </p:spTree>
    <p:extLst>
      <p:ext uri="{BB962C8B-B14F-4D97-AF65-F5344CB8AC3E}">
        <p14:creationId xmlns:p14="http://schemas.microsoft.com/office/powerpoint/2010/main" val="48624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a:xfrm>
            <a:off x="457200" y="1652338"/>
            <a:ext cx="3954379" cy="4010526"/>
          </a:xfrm>
        </p:spPr>
        <p:txBody>
          <a:bodyPr>
            <a:normAutofit/>
          </a:bodyPr>
          <a:lstStyle/>
          <a:p>
            <a:pPr marL="0" lvl="0" indent="0">
              <a:spcBef>
                <a:spcPts val="0"/>
              </a:spcBef>
              <a:buNone/>
            </a:pPr>
            <a:endParaRPr lang="en-US" sz="2000" dirty="0">
              <a:solidFill>
                <a:prstClr val="black"/>
              </a:solidFill>
            </a:endParaRPr>
          </a:p>
          <a:p>
            <a:pPr marL="0" lvl="0" indent="0">
              <a:spcBef>
                <a:spcPts val="0"/>
              </a:spcBef>
              <a:buNone/>
            </a:pPr>
            <a:r>
              <a:rPr lang="en-US" sz="2000" dirty="0">
                <a:solidFill>
                  <a:prstClr val="black"/>
                </a:solidFill>
                <a:latin typeface="+mj-lt"/>
              </a:rPr>
              <a:t>During the 49ers' third preseason game in 2016, Kaepernick began to sit during the playing of the U.S. national anthem prior to games, rather than stand as is customary, as a protest against racial injustice and systematic oppression in the country.</a:t>
            </a:r>
          </a:p>
          <a:p>
            <a:pPr marL="0" indent="0">
              <a:buNone/>
            </a:pPr>
            <a:endParaRPr lang="en-US" dirty="0"/>
          </a:p>
        </p:txBody>
      </p:sp>
      <p:pic>
        <p:nvPicPr>
          <p:cNvPr id="4" name="Picture 3">
            <a:extLst>
              <a:ext uri="{FF2B5EF4-FFF2-40B4-BE49-F238E27FC236}">
                <a16:creationId xmlns:a16="http://schemas.microsoft.com/office/drawing/2014/main" id="{A416A9CE-DA24-43E3-9238-CF61AD2BAE4A}"/>
              </a:ext>
            </a:extLst>
          </p:cNvPr>
          <p:cNvPicPr>
            <a:picLocks noChangeAspect="1"/>
          </p:cNvPicPr>
          <p:nvPr/>
        </p:nvPicPr>
        <p:blipFill>
          <a:blip r:embed="rId3"/>
          <a:stretch>
            <a:fillRect/>
          </a:stretch>
        </p:blipFill>
        <p:spPr>
          <a:xfrm>
            <a:off x="4411579" y="1429320"/>
            <a:ext cx="4346825" cy="4456562"/>
          </a:xfrm>
          <a:prstGeom prst="rect">
            <a:avLst/>
          </a:prstGeom>
        </p:spPr>
      </p:pic>
    </p:spTree>
    <p:extLst>
      <p:ext uri="{BB962C8B-B14F-4D97-AF65-F5344CB8AC3E}">
        <p14:creationId xmlns:p14="http://schemas.microsoft.com/office/powerpoint/2010/main" val="269577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a:xfrm>
            <a:off x="457200" y="1652338"/>
            <a:ext cx="3954379" cy="4010526"/>
          </a:xfrm>
        </p:spPr>
        <p:txBody>
          <a:bodyPr>
            <a:normAutofit/>
          </a:bodyPr>
          <a:lstStyle/>
          <a:p>
            <a:pPr marL="0" lvl="0" indent="0">
              <a:spcBef>
                <a:spcPts val="0"/>
              </a:spcBef>
              <a:buNone/>
            </a:pPr>
            <a:endParaRPr lang="en-US" sz="2000" dirty="0">
              <a:solidFill>
                <a:prstClr val="black"/>
              </a:solidFill>
            </a:endParaRPr>
          </a:p>
          <a:p>
            <a:pPr marL="0" indent="0">
              <a:buNone/>
            </a:pPr>
            <a:endParaRPr lang="en-US" dirty="0"/>
          </a:p>
        </p:txBody>
      </p:sp>
      <p:sp>
        <p:nvSpPr>
          <p:cNvPr id="4" name="Rectangle 3">
            <a:extLst>
              <a:ext uri="{FF2B5EF4-FFF2-40B4-BE49-F238E27FC236}">
                <a16:creationId xmlns:a16="http://schemas.microsoft.com/office/drawing/2014/main" id="{A566A271-114E-4C7F-BA0E-9F45581B6573}"/>
              </a:ext>
            </a:extLst>
          </p:cNvPr>
          <p:cNvSpPr/>
          <p:nvPr/>
        </p:nvSpPr>
        <p:spPr>
          <a:xfrm>
            <a:off x="457200" y="1997838"/>
            <a:ext cx="8229599" cy="3416320"/>
          </a:xfrm>
          <a:prstGeom prst="rect">
            <a:avLst/>
          </a:prstGeom>
        </p:spPr>
        <p:txBody>
          <a:bodyPr wrap="square">
            <a:spAutoFit/>
          </a:bodyPr>
          <a:lstStyle/>
          <a:p>
            <a:pPr lvl="0"/>
            <a:r>
              <a:rPr lang="en-US" sz="2400" b="1" dirty="0">
                <a:solidFill>
                  <a:prstClr val="black"/>
                </a:solidFill>
                <a:latin typeface="+mj-lt"/>
              </a:rPr>
              <a:t>Naomi Osaka </a:t>
            </a:r>
            <a:r>
              <a:rPr lang="en-US" sz="2400" dirty="0">
                <a:solidFill>
                  <a:prstClr val="black"/>
                </a:solidFill>
                <a:latin typeface="+mj-lt"/>
              </a:rPr>
              <a:t>defeated legendary tennis star </a:t>
            </a:r>
            <a:r>
              <a:rPr lang="en-US" sz="2400" b="1" dirty="0">
                <a:solidFill>
                  <a:prstClr val="black"/>
                </a:solidFill>
                <a:latin typeface="+mj-lt"/>
              </a:rPr>
              <a:t>Serena Williams </a:t>
            </a:r>
            <a:r>
              <a:rPr lang="en-US" sz="2400" dirty="0">
                <a:solidFill>
                  <a:prstClr val="black"/>
                </a:solidFill>
                <a:latin typeface="+mj-lt"/>
              </a:rPr>
              <a:t>to become the first Grand Slam singles champion.</a:t>
            </a:r>
          </a:p>
          <a:p>
            <a:pPr lvl="0"/>
            <a:endParaRPr lang="en-US" sz="2400" dirty="0">
              <a:solidFill>
                <a:prstClr val="black"/>
              </a:solidFill>
              <a:latin typeface="+mj-lt"/>
            </a:endParaRPr>
          </a:p>
          <a:p>
            <a:pPr lvl="0"/>
            <a:r>
              <a:rPr lang="en-US" sz="2400" dirty="0">
                <a:solidFill>
                  <a:prstClr val="black"/>
                </a:solidFill>
                <a:latin typeface="+mj-lt"/>
              </a:rPr>
              <a:t>But Osaka’s victory was soon overshadowed. After chair umpire Carlos Ramos cited Williams for three code violations during the second set of the loss — for receiving coaching during a match, breaking her racket and calling Ramos a “thief” — Williams accused him of sexism.</a:t>
            </a:r>
          </a:p>
        </p:txBody>
      </p:sp>
    </p:spTree>
    <p:extLst>
      <p:ext uri="{BB962C8B-B14F-4D97-AF65-F5344CB8AC3E}">
        <p14:creationId xmlns:p14="http://schemas.microsoft.com/office/powerpoint/2010/main" val="284701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BD1F-6677-425B-9CFD-CAC9ED2B3200}"/>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70DA6EB7-FBA7-4099-A9FC-77CD07B8B2FA}"/>
              </a:ext>
            </a:extLst>
          </p:cNvPr>
          <p:cNvSpPr>
            <a:spLocks noGrp="1"/>
          </p:cNvSpPr>
          <p:nvPr>
            <p:ph idx="1"/>
          </p:nvPr>
        </p:nvSpPr>
        <p:spPr>
          <a:xfrm>
            <a:off x="457200" y="1671329"/>
            <a:ext cx="8229600" cy="4087787"/>
          </a:xfrm>
        </p:spPr>
        <p:txBody>
          <a:bodyPr>
            <a:normAutofit/>
          </a:bodyPr>
          <a:lstStyle/>
          <a:p>
            <a:pPr lvl="0"/>
            <a:r>
              <a:rPr lang="en-US" sz="1800" dirty="0">
                <a:solidFill>
                  <a:prstClr val="black"/>
                </a:solidFill>
                <a:latin typeface="+mj-lt"/>
              </a:rPr>
              <a:t>Third Year Doctoral Student in Counselor Education, Multicultural and Social Justice Cognate</a:t>
            </a:r>
          </a:p>
          <a:p>
            <a:pPr lvl="0"/>
            <a:r>
              <a:rPr lang="en-US" sz="1800" dirty="0">
                <a:solidFill>
                  <a:prstClr val="black"/>
                </a:solidFill>
                <a:latin typeface="+mj-lt"/>
              </a:rPr>
              <a:t>Mental Health College Counselor, University of Cincinnati Sports Medicine Department, University of Dayton College Counseling Center</a:t>
            </a:r>
          </a:p>
          <a:p>
            <a:pPr lvl="0"/>
            <a:r>
              <a:rPr lang="en-US" sz="1800" dirty="0">
                <a:solidFill>
                  <a:prstClr val="black"/>
                </a:solidFill>
                <a:latin typeface="+mj-lt"/>
              </a:rPr>
              <a:t>Owner of Developing Me! Coaching, Counseling, &amp; Therapy, LLC</a:t>
            </a:r>
          </a:p>
          <a:p>
            <a:pPr lvl="0"/>
            <a:r>
              <a:rPr lang="en-US" sz="1800" dirty="0">
                <a:solidFill>
                  <a:prstClr val="black"/>
                </a:solidFill>
                <a:latin typeface="+mj-lt"/>
              </a:rPr>
              <a:t>National Certified Counselor (NCC)</a:t>
            </a:r>
          </a:p>
          <a:p>
            <a:pPr lvl="0"/>
            <a:r>
              <a:rPr lang="en-US" sz="1800" dirty="0">
                <a:solidFill>
                  <a:prstClr val="black"/>
                </a:solidFill>
                <a:latin typeface="+mj-lt"/>
              </a:rPr>
              <a:t>Licensed Professional Counselor (LPC)</a:t>
            </a:r>
          </a:p>
          <a:p>
            <a:pPr lvl="0"/>
            <a:r>
              <a:rPr lang="en-US" sz="1800" dirty="0">
                <a:solidFill>
                  <a:prstClr val="black"/>
                </a:solidFill>
                <a:latin typeface="+mj-lt"/>
              </a:rPr>
              <a:t>Chemical Dependency Counselor Assistant (CDCA)</a:t>
            </a:r>
          </a:p>
          <a:p>
            <a:pPr lvl="0"/>
            <a:r>
              <a:rPr lang="en-US" sz="1800" dirty="0">
                <a:solidFill>
                  <a:prstClr val="black"/>
                </a:solidFill>
                <a:latin typeface="+mj-lt"/>
              </a:rPr>
              <a:t>Master’s in Clinical and Mental Health Counseling, University of Dayton </a:t>
            </a:r>
          </a:p>
          <a:p>
            <a:pPr lvl="0"/>
            <a:r>
              <a:rPr lang="en-US" sz="1800" dirty="0">
                <a:solidFill>
                  <a:prstClr val="black"/>
                </a:solidFill>
                <a:latin typeface="+mj-lt"/>
              </a:rPr>
              <a:t>Master’s in Coaching Education/Athletic Administration, Ohio University </a:t>
            </a:r>
          </a:p>
          <a:p>
            <a:pPr lvl="0"/>
            <a:r>
              <a:rPr lang="en-US" sz="1800" dirty="0">
                <a:solidFill>
                  <a:prstClr val="black"/>
                </a:solidFill>
                <a:latin typeface="+mj-lt"/>
              </a:rPr>
              <a:t>Bachelor’s in Sport Management, Ohio University  </a:t>
            </a:r>
          </a:p>
          <a:p>
            <a:pPr lvl="0"/>
            <a:r>
              <a:rPr lang="en-US" sz="1800" dirty="0">
                <a:solidFill>
                  <a:prstClr val="black"/>
                </a:solidFill>
                <a:latin typeface="+mj-lt"/>
              </a:rPr>
              <a:t>Former Division I Women’s Basketball Player at Ohio University </a:t>
            </a:r>
          </a:p>
          <a:p>
            <a:pPr marL="0" indent="0">
              <a:buNone/>
            </a:pPr>
            <a:endParaRPr lang="en-US" dirty="0"/>
          </a:p>
        </p:txBody>
      </p:sp>
    </p:spTree>
    <p:extLst>
      <p:ext uri="{BB962C8B-B14F-4D97-AF65-F5344CB8AC3E}">
        <p14:creationId xmlns:p14="http://schemas.microsoft.com/office/powerpoint/2010/main" val="388144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60F5-3D0D-4162-B8E1-9440F8461CF3}"/>
              </a:ext>
            </a:extLst>
          </p:cNvPr>
          <p:cNvSpPr>
            <a:spLocks noGrp="1"/>
          </p:cNvSpPr>
          <p:nvPr>
            <p:ph type="title"/>
          </p:nvPr>
        </p:nvSpPr>
        <p:spPr/>
        <p:txBody>
          <a:bodyPr/>
          <a:lstStyle/>
          <a:p>
            <a:r>
              <a:rPr lang="en-US" b="1" dirty="0"/>
              <a:t>RACIAL IDENTITY</a:t>
            </a:r>
          </a:p>
        </p:txBody>
      </p:sp>
      <p:sp>
        <p:nvSpPr>
          <p:cNvPr id="3" name="Content Placeholder 2">
            <a:extLst>
              <a:ext uri="{FF2B5EF4-FFF2-40B4-BE49-F238E27FC236}">
                <a16:creationId xmlns:a16="http://schemas.microsoft.com/office/drawing/2014/main" id="{49C06279-1D7A-4296-93C9-94EF8D651278}"/>
              </a:ext>
            </a:extLst>
          </p:cNvPr>
          <p:cNvSpPr>
            <a:spLocks noGrp="1"/>
          </p:cNvSpPr>
          <p:nvPr>
            <p:ph idx="1"/>
          </p:nvPr>
        </p:nvSpPr>
        <p:spPr>
          <a:xfrm>
            <a:off x="457200" y="1652338"/>
            <a:ext cx="3954379" cy="4010526"/>
          </a:xfrm>
        </p:spPr>
        <p:txBody>
          <a:bodyPr>
            <a:normAutofit/>
          </a:bodyPr>
          <a:lstStyle/>
          <a:p>
            <a:pPr marL="0" lvl="0" indent="0">
              <a:spcBef>
                <a:spcPts val="0"/>
              </a:spcBef>
              <a:buNone/>
            </a:pPr>
            <a:endParaRPr lang="en-US" sz="2000" dirty="0">
              <a:solidFill>
                <a:prstClr val="black"/>
              </a:solidFill>
            </a:endParaRPr>
          </a:p>
          <a:p>
            <a:pPr marL="0" indent="0">
              <a:buNone/>
            </a:pPr>
            <a:endParaRPr lang="en-US" dirty="0"/>
          </a:p>
        </p:txBody>
      </p:sp>
      <p:pic>
        <p:nvPicPr>
          <p:cNvPr id="6" name="Picture 5">
            <a:extLst>
              <a:ext uri="{FF2B5EF4-FFF2-40B4-BE49-F238E27FC236}">
                <a16:creationId xmlns:a16="http://schemas.microsoft.com/office/drawing/2014/main" id="{98DCC0B9-7CF2-477E-B490-467D6E30A97F}"/>
              </a:ext>
            </a:extLst>
          </p:cNvPr>
          <p:cNvPicPr>
            <a:picLocks noChangeAspect="1"/>
          </p:cNvPicPr>
          <p:nvPr/>
        </p:nvPicPr>
        <p:blipFill>
          <a:blip r:embed="rId3"/>
          <a:stretch>
            <a:fillRect/>
          </a:stretch>
        </p:blipFill>
        <p:spPr>
          <a:xfrm>
            <a:off x="4483884" y="1969977"/>
            <a:ext cx="4476315" cy="3035160"/>
          </a:xfrm>
          <a:prstGeom prst="rect">
            <a:avLst/>
          </a:prstGeom>
        </p:spPr>
      </p:pic>
      <p:pic>
        <p:nvPicPr>
          <p:cNvPr id="7" name="Picture 6">
            <a:extLst>
              <a:ext uri="{FF2B5EF4-FFF2-40B4-BE49-F238E27FC236}">
                <a16:creationId xmlns:a16="http://schemas.microsoft.com/office/drawing/2014/main" id="{8DE91789-2668-4AFF-9B21-3C005A8A2B80}"/>
              </a:ext>
            </a:extLst>
          </p:cNvPr>
          <p:cNvPicPr>
            <a:picLocks noChangeAspect="1"/>
          </p:cNvPicPr>
          <p:nvPr/>
        </p:nvPicPr>
        <p:blipFill>
          <a:blip r:embed="rId4"/>
          <a:stretch>
            <a:fillRect/>
          </a:stretch>
        </p:blipFill>
        <p:spPr>
          <a:xfrm>
            <a:off x="273196" y="2034808"/>
            <a:ext cx="4138383" cy="2905497"/>
          </a:xfrm>
          <a:prstGeom prst="rect">
            <a:avLst/>
          </a:prstGeom>
        </p:spPr>
      </p:pic>
    </p:spTree>
    <p:extLst>
      <p:ext uri="{BB962C8B-B14F-4D97-AF65-F5344CB8AC3E}">
        <p14:creationId xmlns:p14="http://schemas.microsoft.com/office/powerpoint/2010/main" val="367796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fontScale="90000"/>
          </a:bodyPr>
          <a:lstStyle/>
          <a:p>
            <a:r>
              <a:rPr lang="en-US" b="1" dirty="0"/>
              <a:t>BLACK 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p:txBody>
          <a:bodyPr>
            <a:normAutofit/>
          </a:bodyPr>
          <a:lstStyle/>
          <a:p>
            <a:pPr lvl="0"/>
            <a:endParaRPr lang="en-US" sz="2400" dirty="0"/>
          </a:p>
          <a:p>
            <a:pPr marL="0" lvl="0" indent="0">
              <a:buNone/>
            </a:pPr>
            <a:r>
              <a:rPr lang="en-US" sz="2400" dirty="0">
                <a:latin typeface="+mj-lt"/>
              </a:rPr>
              <a:t>Dr. Ryan Sutton (2017) states, “</a:t>
            </a:r>
            <a:r>
              <a:rPr lang="en-US" sz="2400" b="1" dirty="0">
                <a:latin typeface="+mj-lt"/>
              </a:rPr>
              <a:t>Race impacts what mental health disorders look like and how they’re diagnosed</a:t>
            </a:r>
            <a:r>
              <a:rPr lang="en-US" sz="2400" dirty="0">
                <a:latin typeface="+mj-lt"/>
              </a:rPr>
              <a:t>.” </a:t>
            </a:r>
            <a:r>
              <a:rPr lang="en-US" sz="2400" dirty="0">
                <a:solidFill>
                  <a:prstClr val="black"/>
                </a:solidFill>
                <a:latin typeface="Arial"/>
              </a:rPr>
              <a:t>(Sutton, 2017)</a:t>
            </a:r>
            <a:endParaRPr lang="en-US" sz="2400" dirty="0">
              <a:solidFill>
                <a:prstClr val="black"/>
              </a:solidFill>
              <a:latin typeface="Arial"/>
              <a:ea typeface="Calibri" panose="020F0502020204030204" pitchFamily="34" charset="0"/>
            </a:endParaRPr>
          </a:p>
          <a:p>
            <a:pPr marL="0" indent="0">
              <a:buNone/>
            </a:pPr>
            <a:endParaRPr lang="en-US" sz="2400" dirty="0">
              <a:latin typeface="+mj-lt"/>
            </a:endParaRPr>
          </a:p>
          <a:p>
            <a:pPr marL="0" indent="0">
              <a:buNone/>
            </a:pPr>
            <a:r>
              <a:rPr lang="en-US" sz="2400" dirty="0">
                <a:latin typeface="+mj-lt"/>
              </a:rPr>
              <a:t>Adding that, “research has shown that the impact of racial trauma increases depression, anxiety and even PTSD.” (Sutton, 2017)</a:t>
            </a:r>
            <a:endParaRPr lang="en-US" sz="2400" dirty="0">
              <a:solidFill>
                <a:prstClr val="black"/>
              </a:solidFill>
              <a:latin typeface="+mj-lt"/>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32057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fontScale="90000"/>
          </a:bodyPr>
          <a:lstStyle/>
          <a:p>
            <a:r>
              <a:rPr lang="en-US" b="1" dirty="0"/>
              <a:t>BLACK 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a:xfrm>
            <a:off x="457200" y="1964890"/>
            <a:ext cx="8349916" cy="3505468"/>
          </a:xfrm>
        </p:spPr>
        <p:txBody>
          <a:bodyPr>
            <a:normAutofit/>
          </a:bodyPr>
          <a:lstStyle/>
          <a:p>
            <a:pPr marL="0" lvl="0" indent="0">
              <a:buNone/>
            </a:pPr>
            <a:r>
              <a:rPr lang="en-US" sz="2200" dirty="0">
                <a:latin typeface="+mj-lt"/>
              </a:rPr>
              <a:t>Identifying as a Black College Student-Athlete attending a PWI:</a:t>
            </a:r>
          </a:p>
          <a:p>
            <a:pPr marL="0" lvl="0" indent="0">
              <a:buNone/>
            </a:pPr>
            <a:endParaRPr lang="en-US" sz="2200" dirty="0">
              <a:latin typeface="+mj-lt"/>
            </a:endParaRPr>
          </a:p>
          <a:p>
            <a:pPr lvl="0">
              <a:buFont typeface="Arial" panose="020B0604020202020204" pitchFamily="34" charset="0"/>
              <a:buChar char="•"/>
            </a:pPr>
            <a:r>
              <a:rPr lang="en-US" sz="2200" dirty="0">
                <a:latin typeface="+mj-lt"/>
              </a:rPr>
              <a:t>Adjusting to racial climate and negotiating their identities of being Black and an athlete on a PWI campus (Anthony &amp; Swank, 2018)</a:t>
            </a:r>
          </a:p>
          <a:p>
            <a:pPr lvl="0">
              <a:buFont typeface="Arial" panose="020B0604020202020204" pitchFamily="34" charset="0"/>
              <a:buChar char="•"/>
            </a:pPr>
            <a:endParaRPr lang="en-US" sz="2200" dirty="0">
              <a:latin typeface="+mj-lt"/>
            </a:endParaRPr>
          </a:p>
          <a:p>
            <a:pPr lvl="0">
              <a:buFont typeface="Arial" panose="020B0604020202020204" pitchFamily="34" charset="0"/>
              <a:buChar char="•"/>
            </a:pPr>
            <a:r>
              <a:rPr lang="en-US" sz="2200" dirty="0">
                <a:latin typeface="+mj-lt"/>
              </a:rPr>
              <a:t>Black college student-athletes often receive positive reinforcement for athlete performance, and are viewed as being on campus solely for athletics </a:t>
            </a:r>
            <a:r>
              <a:rPr lang="en-US" sz="2200" dirty="0">
                <a:solidFill>
                  <a:prstClr val="black"/>
                </a:solidFill>
                <a:latin typeface="Arial"/>
              </a:rPr>
              <a:t>(Anthony &amp; Swank, 2018)</a:t>
            </a:r>
            <a:endParaRPr lang="en-US" sz="2200" dirty="0">
              <a:latin typeface="+mj-lt"/>
            </a:endParaRPr>
          </a:p>
          <a:p>
            <a:pPr lvl="0">
              <a:buFont typeface="Arial" panose="020B0604020202020204" pitchFamily="34" charset="0"/>
              <a:buChar char="•"/>
            </a:pPr>
            <a:endParaRPr lang="en-US" sz="2400" dirty="0"/>
          </a:p>
          <a:p>
            <a:pPr marL="0" lvl="0" indent="0">
              <a:buNone/>
            </a:pPr>
            <a:endParaRPr lang="en-US" sz="2400" dirty="0"/>
          </a:p>
        </p:txBody>
      </p:sp>
    </p:spTree>
    <p:extLst>
      <p:ext uri="{BB962C8B-B14F-4D97-AF65-F5344CB8AC3E}">
        <p14:creationId xmlns:p14="http://schemas.microsoft.com/office/powerpoint/2010/main" val="366076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fontScale="90000"/>
          </a:bodyPr>
          <a:lstStyle/>
          <a:p>
            <a:r>
              <a:rPr lang="en-US" b="1" dirty="0"/>
              <a:t>BLACK 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p:txBody>
          <a:bodyPr>
            <a:normAutofit/>
          </a:bodyPr>
          <a:lstStyle/>
          <a:p>
            <a:pPr marL="0" lvl="0" indent="0">
              <a:buNone/>
            </a:pPr>
            <a:r>
              <a:rPr lang="en-US" sz="2400" dirty="0">
                <a:latin typeface="+mj-lt"/>
              </a:rPr>
              <a:t>Identifying as a Black College Student-Athlete attending a PWI:</a:t>
            </a:r>
          </a:p>
          <a:p>
            <a:pPr marL="0" lvl="0" indent="0">
              <a:buNone/>
            </a:pPr>
            <a:endParaRPr lang="en-US" sz="2400" dirty="0">
              <a:latin typeface="+mj-lt"/>
            </a:endParaRPr>
          </a:p>
          <a:p>
            <a:pPr lvl="0">
              <a:buFont typeface="Arial" panose="020B0604020202020204" pitchFamily="34" charset="0"/>
              <a:buChar char="•"/>
            </a:pPr>
            <a:r>
              <a:rPr lang="en-US" sz="2400" dirty="0">
                <a:latin typeface="+mj-lt"/>
              </a:rPr>
              <a:t>Added pressure and overvaluing of athletics within family, and Black community due to financial gains by playing professionally and funding a college education</a:t>
            </a:r>
          </a:p>
          <a:p>
            <a:pPr marL="0" lvl="0" indent="0">
              <a:buNone/>
            </a:pPr>
            <a:r>
              <a:rPr lang="en-US" sz="2400" dirty="0">
                <a:latin typeface="+mj-lt"/>
              </a:rPr>
              <a:t>   </a:t>
            </a:r>
            <a:r>
              <a:rPr lang="en-US" sz="2400" dirty="0">
                <a:solidFill>
                  <a:prstClr val="black"/>
                </a:solidFill>
                <a:latin typeface="Arial"/>
              </a:rPr>
              <a:t>(Anthony &amp; Swank, 2018; </a:t>
            </a:r>
            <a:r>
              <a:rPr lang="en-US" sz="2400" dirty="0" err="1">
                <a:solidFill>
                  <a:prstClr val="black"/>
                </a:solidFill>
                <a:latin typeface="Arial"/>
              </a:rPr>
              <a:t>Bimper</a:t>
            </a:r>
            <a:r>
              <a:rPr lang="en-US" sz="2400" dirty="0">
                <a:solidFill>
                  <a:prstClr val="black"/>
                </a:solidFill>
                <a:latin typeface="Arial"/>
              </a:rPr>
              <a:t> &amp; Harrison, 2011)</a:t>
            </a:r>
          </a:p>
          <a:p>
            <a:pPr marL="0" lvl="0" indent="0">
              <a:buNone/>
            </a:pPr>
            <a:endParaRPr lang="en-US" sz="2400" dirty="0">
              <a:solidFill>
                <a:prstClr val="black"/>
              </a:solidFill>
              <a:latin typeface="Arial"/>
            </a:endParaRPr>
          </a:p>
          <a:p>
            <a:pPr marL="0" lvl="0" indent="0">
              <a:buNone/>
            </a:pPr>
            <a:endParaRPr lang="en-US" sz="2400" dirty="0">
              <a:latin typeface="+mj-lt"/>
            </a:endParaRPr>
          </a:p>
          <a:p>
            <a:pPr lvl="0">
              <a:buFont typeface="Arial" panose="020B0604020202020204" pitchFamily="34" charset="0"/>
              <a:buChar char="•"/>
            </a:pPr>
            <a:endParaRPr lang="en-US" sz="2400" dirty="0"/>
          </a:p>
          <a:p>
            <a:pPr marL="0" lvl="0" indent="0">
              <a:buNone/>
            </a:pPr>
            <a:endParaRPr lang="en-US" sz="2400" dirty="0"/>
          </a:p>
        </p:txBody>
      </p:sp>
    </p:spTree>
    <p:extLst>
      <p:ext uri="{BB962C8B-B14F-4D97-AF65-F5344CB8AC3E}">
        <p14:creationId xmlns:p14="http://schemas.microsoft.com/office/powerpoint/2010/main" val="2178876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fontScale="90000"/>
          </a:bodyPr>
          <a:lstStyle/>
          <a:p>
            <a:r>
              <a:rPr lang="en-US" b="1" dirty="0"/>
              <a:t>BLACK 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p:txBody>
          <a:bodyPr>
            <a:normAutofit lnSpcReduction="10000"/>
          </a:bodyPr>
          <a:lstStyle/>
          <a:p>
            <a:pPr marL="0" lvl="0" indent="0" algn="ctr">
              <a:buNone/>
            </a:pPr>
            <a:r>
              <a:rPr lang="en-US" sz="2400" dirty="0">
                <a:latin typeface="+mj-lt"/>
              </a:rPr>
              <a:t>Identifying as a Black College Student-Athlete attending a PWI:</a:t>
            </a:r>
          </a:p>
          <a:p>
            <a:pPr marL="0" indent="0">
              <a:buNone/>
            </a:pPr>
            <a:endParaRPr lang="en-US" sz="2400" dirty="0">
              <a:solidFill>
                <a:prstClr val="black"/>
              </a:solidFill>
              <a:latin typeface="Arial"/>
            </a:endParaRPr>
          </a:p>
          <a:p>
            <a:r>
              <a:rPr lang="en-US" sz="2400" dirty="0">
                <a:solidFill>
                  <a:prstClr val="black"/>
                </a:solidFill>
                <a:latin typeface="Arial"/>
              </a:rPr>
              <a:t>Marginalized population: Black college athletes experience marginalization based on race and the student-athlete role (Anthony &amp; Swank, 2018; Stone et al, 2012)</a:t>
            </a:r>
          </a:p>
          <a:p>
            <a:endParaRPr lang="en-US" sz="2400" dirty="0">
              <a:solidFill>
                <a:prstClr val="black"/>
              </a:solidFill>
              <a:latin typeface="Arial"/>
            </a:endParaRPr>
          </a:p>
          <a:p>
            <a:r>
              <a:rPr lang="en-US" sz="2400" dirty="0">
                <a:solidFill>
                  <a:prstClr val="black"/>
                </a:solidFill>
                <a:latin typeface="Arial"/>
              </a:rPr>
              <a:t>Imposter Syndrome</a:t>
            </a:r>
          </a:p>
          <a:p>
            <a:endParaRPr lang="en-US" sz="2400" dirty="0">
              <a:solidFill>
                <a:prstClr val="black"/>
              </a:solidFill>
              <a:latin typeface="Arial"/>
            </a:endParaRPr>
          </a:p>
          <a:p>
            <a:pPr marL="0" lvl="0" indent="0">
              <a:buNone/>
            </a:pPr>
            <a:endParaRPr lang="en-US" sz="2400" dirty="0">
              <a:latin typeface="+mj-lt"/>
            </a:endParaRPr>
          </a:p>
          <a:p>
            <a:pPr lvl="0">
              <a:buFont typeface="Arial" panose="020B0604020202020204" pitchFamily="34" charset="0"/>
              <a:buChar char="•"/>
            </a:pPr>
            <a:endParaRPr lang="en-US" sz="2400" dirty="0"/>
          </a:p>
          <a:p>
            <a:pPr marL="0" lvl="0" indent="0">
              <a:buNone/>
            </a:pPr>
            <a:endParaRPr lang="en-US" sz="2400" dirty="0"/>
          </a:p>
        </p:txBody>
      </p:sp>
    </p:spTree>
    <p:extLst>
      <p:ext uri="{BB962C8B-B14F-4D97-AF65-F5344CB8AC3E}">
        <p14:creationId xmlns:p14="http://schemas.microsoft.com/office/powerpoint/2010/main" val="86033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9C95-BD16-43CF-994D-EAD1338F5A24}"/>
              </a:ext>
            </a:extLst>
          </p:cNvPr>
          <p:cNvSpPr>
            <a:spLocks noGrp="1"/>
          </p:cNvSpPr>
          <p:nvPr>
            <p:ph type="title"/>
          </p:nvPr>
        </p:nvSpPr>
        <p:spPr/>
        <p:txBody>
          <a:bodyPr/>
          <a:lstStyle/>
          <a:p>
            <a:r>
              <a:rPr lang="en-US" b="1" dirty="0"/>
              <a:t>ENVIORNMENT</a:t>
            </a:r>
          </a:p>
        </p:txBody>
      </p:sp>
      <p:sp>
        <p:nvSpPr>
          <p:cNvPr id="3" name="Content Placeholder 2">
            <a:extLst>
              <a:ext uri="{FF2B5EF4-FFF2-40B4-BE49-F238E27FC236}">
                <a16:creationId xmlns:a16="http://schemas.microsoft.com/office/drawing/2014/main" id="{C48EF387-195B-4CDA-9A44-0E8E492016D7}"/>
              </a:ext>
            </a:extLst>
          </p:cNvPr>
          <p:cNvSpPr>
            <a:spLocks noGrp="1"/>
          </p:cNvSpPr>
          <p:nvPr>
            <p:ph idx="1"/>
          </p:nvPr>
        </p:nvSpPr>
        <p:spPr>
          <a:xfrm>
            <a:off x="457200" y="1676603"/>
            <a:ext cx="8229600" cy="3857719"/>
          </a:xfrm>
        </p:spPr>
        <p:txBody>
          <a:bodyPr>
            <a:normAutofit fontScale="77500" lnSpcReduction="20000"/>
          </a:bodyPr>
          <a:lstStyle/>
          <a:p>
            <a:r>
              <a:rPr lang="en-US" b="1" dirty="0">
                <a:latin typeface="+mj-lt"/>
              </a:rPr>
              <a:t>Predominately White Institutions </a:t>
            </a:r>
            <a:r>
              <a:rPr lang="en-US" dirty="0">
                <a:latin typeface="+mj-lt"/>
              </a:rPr>
              <a:t>(PWIs): used to describe </a:t>
            </a:r>
            <a:r>
              <a:rPr lang="en-US" b="1" dirty="0">
                <a:latin typeface="+mj-lt"/>
              </a:rPr>
              <a:t>institutions</a:t>
            </a:r>
            <a:r>
              <a:rPr lang="en-US" dirty="0">
                <a:latin typeface="+mj-lt"/>
              </a:rPr>
              <a:t> of higher learning in which </a:t>
            </a:r>
            <a:r>
              <a:rPr lang="en-US" b="1" dirty="0">
                <a:latin typeface="+mj-lt"/>
              </a:rPr>
              <a:t>Whites</a:t>
            </a:r>
            <a:r>
              <a:rPr lang="en-US" dirty="0">
                <a:latin typeface="+mj-lt"/>
              </a:rPr>
              <a:t> account for 50% or greater of the student enrollment.</a:t>
            </a:r>
          </a:p>
          <a:p>
            <a:endParaRPr lang="en-US" dirty="0">
              <a:latin typeface="+mj-lt"/>
            </a:endParaRPr>
          </a:p>
          <a:p>
            <a:r>
              <a:rPr lang="en-US" b="1" dirty="0">
                <a:latin typeface="+mj-lt"/>
              </a:rPr>
              <a:t>Historically Black College and Universities </a:t>
            </a:r>
            <a:r>
              <a:rPr lang="en-US" dirty="0">
                <a:latin typeface="+mj-lt"/>
              </a:rPr>
              <a:t>(HBCUs): are institutions of higher education in the United States that were established before the Civil Rights Act of 1964 with the intention of primarily serving the educational needs of the </a:t>
            </a:r>
            <a:r>
              <a:rPr lang="en-US" i="1" dirty="0">
                <a:latin typeface="+mj-lt"/>
              </a:rPr>
              <a:t>African-American</a:t>
            </a:r>
            <a:r>
              <a:rPr lang="en-US" dirty="0">
                <a:latin typeface="+mj-lt"/>
              </a:rPr>
              <a:t> community.</a:t>
            </a:r>
          </a:p>
        </p:txBody>
      </p:sp>
    </p:spTree>
    <p:extLst>
      <p:ext uri="{BB962C8B-B14F-4D97-AF65-F5344CB8AC3E}">
        <p14:creationId xmlns:p14="http://schemas.microsoft.com/office/powerpoint/2010/main" val="105907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422D-455B-46F0-B7CD-E700412EB52C}"/>
              </a:ext>
            </a:extLst>
          </p:cNvPr>
          <p:cNvSpPr>
            <a:spLocks noGrp="1"/>
          </p:cNvSpPr>
          <p:nvPr>
            <p:ph type="title"/>
          </p:nvPr>
        </p:nvSpPr>
        <p:spPr>
          <a:xfrm>
            <a:off x="457200" y="256674"/>
            <a:ext cx="8229600" cy="1238192"/>
          </a:xfrm>
        </p:spPr>
        <p:txBody>
          <a:bodyPr>
            <a:normAutofit fontScale="90000"/>
          </a:bodyPr>
          <a:lstStyle/>
          <a:p>
            <a:r>
              <a:rPr lang="en-US" b="1" dirty="0"/>
              <a:t>STATISTICS ON BLACK STUDENT-ATHLETES</a:t>
            </a:r>
          </a:p>
        </p:txBody>
      </p:sp>
      <p:sp>
        <p:nvSpPr>
          <p:cNvPr id="3" name="Content Placeholder 2">
            <a:extLst>
              <a:ext uri="{FF2B5EF4-FFF2-40B4-BE49-F238E27FC236}">
                <a16:creationId xmlns:a16="http://schemas.microsoft.com/office/drawing/2014/main" id="{A83CF341-2A65-460B-A68C-5F4A6EF88A07}"/>
              </a:ext>
            </a:extLst>
          </p:cNvPr>
          <p:cNvSpPr>
            <a:spLocks noGrp="1"/>
          </p:cNvSpPr>
          <p:nvPr>
            <p:ph idx="1"/>
          </p:nvPr>
        </p:nvSpPr>
        <p:spPr/>
        <p:txBody>
          <a:bodyPr>
            <a:normAutofit fontScale="92500" lnSpcReduction="20000"/>
          </a:bodyPr>
          <a:lstStyle/>
          <a:p>
            <a:pPr marL="0" indent="0" algn="ctr">
              <a:buNone/>
            </a:pPr>
            <a:r>
              <a:rPr lang="en-US" dirty="0">
                <a:latin typeface="+mj-lt"/>
              </a:rPr>
              <a:t>According to the NCAA Demographics Database:</a:t>
            </a:r>
          </a:p>
          <a:p>
            <a:pPr marL="0" indent="0" algn="ctr">
              <a:buNone/>
            </a:pPr>
            <a:r>
              <a:rPr lang="en-US" dirty="0">
                <a:latin typeface="+mj-lt"/>
              </a:rPr>
              <a:t> </a:t>
            </a:r>
          </a:p>
          <a:p>
            <a:pPr marL="0" indent="0" algn="ctr">
              <a:buNone/>
            </a:pPr>
            <a:r>
              <a:rPr lang="en-US" dirty="0">
                <a:latin typeface="+mj-lt"/>
              </a:rPr>
              <a:t>In 2018 Black college student-athletes represented </a:t>
            </a:r>
            <a:r>
              <a:rPr lang="en-US" b="1" dirty="0">
                <a:latin typeface="+mj-lt"/>
              </a:rPr>
              <a:t>18%</a:t>
            </a:r>
            <a:r>
              <a:rPr lang="en-US" dirty="0">
                <a:latin typeface="+mj-lt"/>
              </a:rPr>
              <a:t> of </a:t>
            </a:r>
            <a:r>
              <a:rPr lang="en-US" b="1" dirty="0">
                <a:latin typeface="+mj-lt"/>
              </a:rPr>
              <a:t>Non-HBCU</a:t>
            </a:r>
            <a:r>
              <a:rPr lang="en-US" dirty="0">
                <a:latin typeface="+mj-lt"/>
              </a:rPr>
              <a:t> or </a:t>
            </a:r>
            <a:r>
              <a:rPr lang="en-US" b="1" dirty="0">
                <a:latin typeface="+mj-lt"/>
              </a:rPr>
              <a:t>PW</a:t>
            </a:r>
            <a:r>
              <a:rPr lang="en-US" dirty="0">
                <a:latin typeface="+mj-lt"/>
              </a:rPr>
              <a:t> Division I Institutions</a:t>
            </a:r>
            <a:endParaRPr lang="en-US" b="1" dirty="0">
              <a:latin typeface="+mj-lt"/>
            </a:endParaRPr>
          </a:p>
          <a:p>
            <a:pPr marL="0" indent="0">
              <a:buNone/>
            </a:pPr>
            <a:endParaRPr lang="en-US" dirty="0"/>
          </a:p>
          <a:p>
            <a:pPr marL="0" lvl="0" indent="0" algn="ctr">
              <a:buNone/>
            </a:pPr>
            <a:r>
              <a:rPr lang="en-US" sz="1200" i="1" dirty="0">
                <a:solidFill>
                  <a:prstClr val="black"/>
                </a:solidFill>
              </a:rPr>
              <a:t>Retrieved from NCAA Demographics Database (December, 2018). http://www.ncaa.org/about/resources/research/ncaa-demographics-database</a:t>
            </a:r>
          </a:p>
          <a:p>
            <a:pPr marL="0" indent="0">
              <a:buNone/>
            </a:pPr>
            <a:endParaRPr lang="en-US" sz="1200" dirty="0"/>
          </a:p>
        </p:txBody>
      </p:sp>
    </p:spTree>
    <p:extLst>
      <p:ext uri="{BB962C8B-B14F-4D97-AF65-F5344CB8AC3E}">
        <p14:creationId xmlns:p14="http://schemas.microsoft.com/office/powerpoint/2010/main" val="43296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422D-455B-46F0-B7CD-E700412EB52C}"/>
              </a:ext>
            </a:extLst>
          </p:cNvPr>
          <p:cNvSpPr>
            <a:spLocks noGrp="1"/>
          </p:cNvSpPr>
          <p:nvPr>
            <p:ph type="title"/>
          </p:nvPr>
        </p:nvSpPr>
        <p:spPr>
          <a:xfrm>
            <a:off x="457200" y="256674"/>
            <a:ext cx="8229600" cy="1238192"/>
          </a:xfrm>
        </p:spPr>
        <p:txBody>
          <a:bodyPr>
            <a:normAutofit fontScale="90000"/>
          </a:bodyPr>
          <a:lstStyle/>
          <a:p>
            <a:r>
              <a:rPr lang="en-US" b="1" dirty="0"/>
              <a:t>STATISTICS ON BLACK STUDENT-ATHLETES</a:t>
            </a:r>
          </a:p>
        </p:txBody>
      </p:sp>
      <p:sp>
        <p:nvSpPr>
          <p:cNvPr id="3" name="Content Placeholder 2">
            <a:extLst>
              <a:ext uri="{FF2B5EF4-FFF2-40B4-BE49-F238E27FC236}">
                <a16:creationId xmlns:a16="http://schemas.microsoft.com/office/drawing/2014/main" id="{A83CF341-2A65-460B-A68C-5F4A6EF88A07}"/>
              </a:ext>
            </a:extLst>
          </p:cNvPr>
          <p:cNvSpPr>
            <a:spLocks noGrp="1"/>
          </p:cNvSpPr>
          <p:nvPr>
            <p:ph idx="1"/>
          </p:nvPr>
        </p:nvSpPr>
        <p:spPr>
          <a:xfrm>
            <a:off x="457200" y="1964890"/>
            <a:ext cx="8229600" cy="3874436"/>
          </a:xfrm>
        </p:spPr>
        <p:txBody>
          <a:bodyPr>
            <a:normAutofit fontScale="92500" lnSpcReduction="10000"/>
          </a:bodyPr>
          <a:lstStyle/>
          <a:p>
            <a:pPr marL="0" lvl="0" indent="0" algn="ctr">
              <a:buNone/>
            </a:pPr>
            <a:r>
              <a:rPr lang="en-US" dirty="0">
                <a:solidFill>
                  <a:prstClr val="black"/>
                </a:solidFill>
                <a:latin typeface="+mj-lt"/>
              </a:rPr>
              <a:t>According to the NCAA Demographics Database:</a:t>
            </a:r>
          </a:p>
          <a:p>
            <a:pPr marL="0" lvl="0" indent="0" algn="ctr">
              <a:buNone/>
            </a:pPr>
            <a:r>
              <a:rPr lang="en-US" dirty="0">
                <a:solidFill>
                  <a:prstClr val="black"/>
                </a:solidFill>
                <a:latin typeface="+mj-lt"/>
              </a:rPr>
              <a:t> </a:t>
            </a:r>
          </a:p>
          <a:p>
            <a:pPr marL="0" lvl="0" indent="0" algn="ctr">
              <a:buNone/>
            </a:pPr>
            <a:r>
              <a:rPr lang="en-US" dirty="0">
                <a:solidFill>
                  <a:prstClr val="black"/>
                </a:solidFill>
                <a:latin typeface="+mj-lt"/>
              </a:rPr>
              <a:t>In 2018 Black college student-athletes represented </a:t>
            </a:r>
            <a:r>
              <a:rPr lang="en-US" b="1" dirty="0">
                <a:solidFill>
                  <a:prstClr val="black"/>
                </a:solidFill>
                <a:latin typeface="+mj-lt"/>
              </a:rPr>
              <a:t>78%</a:t>
            </a:r>
            <a:r>
              <a:rPr lang="en-US" dirty="0">
                <a:solidFill>
                  <a:prstClr val="black"/>
                </a:solidFill>
                <a:latin typeface="+mj-lt"/>
              </a:rPr>
              <a:t> of Division I </a:t>
            </a:r>
            <a:r>
              <a:rPr lang="en-US" b="1" dirty="0">
                <a:solidFill>
                  <a:prstClr val="black"/>
                </a:solidFill>
                <a:latin typeface="+mj-lt"/>
              </a:rPr>
              <a:t>HBCU Institutions</a:t>
            </a:r>
          </a:p>
          <a:p>
            <a:pPr marL="0" lvl="0" indent="0">
              <a:buNone/>
            </a:pPr>
            <a:endParaRPr lang="en-US" dirty="0">
              <a:solidFill>
                <a:prstClr val="black"/>
              </a:solidFill>
              <a:latin typeface="+mj-lt"/>
            </a:endParaRPr>
          </a:p>
          <a:p>
            <a:pPr marL="0" lvl="0" indent="0">
              <a:buNone/>
            </a:pPr>
            <a:r>
              <a:rPr lang="en-US" sz="1200" i="1" dirty="0">
                <a:solidFill>
                  <a:prstClr val="black"/>
                </a:solidFill>
                <a:latin typeface="+mj-lt"/>
              </a:rPr>
              <a:t>Retrieved from NCAA Demographics Database (December, 2018). http://www.ncaa.org/about/resources/research/ncaa-demographics-database</a:t>
            </a:r>
          </a:p>
          <a:p>
            <a:pPr marL="0" lvl="0" indent="0">
              <a:buNone/>
            </a:pPr>
            <a:endParaRPr lang="en-US" sz="1200" dirty="0">
              <a:solidFill>
                <a:prstClr val="black"/>
              </a:solidFill>
            </a:endParaRPr>
          </a:p>
        </p:txBody>
      </p:sp>
    </p:spTree>
    <p:extLst>
      <p:ext uri="{BB962C8B-B14F-4D97-AF65-F5344CB8AC3E}">
        <p14:creationId xmlns:p14="http://schemas.microsoft.com/office/powerpoint/2010/main" val="61982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EA8E-4E1B-4F84-A365-249C085B648E}"/>
              </a:ext>
            </a:extLst>
          </p:cNvPr>
          <p:cNvSpPr>
            <a:spLocks noGrp="1"/>
          </p:cNvSpPr>
          <p:nvPr>
            <p:ph type="title"/>
          </p:nvPr>
        </p:nvSpPr>
        <p:spPr/>
        <p:txBody>
          <a:bodyPr/>
          <a:lstStyle/>
          <a:p>
            <a:r>
              <a:rPr lang="en-US" b="1" dirty="0"/>
              <a:t>QUOTE</a:t>
            </a:r>
          </a:p>
        </p:txBody>
      </p:sp>
      <p:sp>
        <p:nvSpPr>
          <p:cNvPr id="3" name="Content Placeholder 2">
            <a:extLst>
              <a:ext uri="{FF2B5EF4-FFF2-40B4-BE49-F238E27FC236}">
                <a16:creationId xmlns:a16="http://schemas.microsoft.com/office/drawing/2014/main" id="{0F0A2924-2744-42E2-889B-6E7A85376978}"/>
              </a:ext>
            </a:extLst>
          </p:cNvPr>
          <p:cNvSpPr>
            <a:spLocks noGrp="1"/>
          </p:cNvSpPr>
          <p:nvPr>
            <p:ph idx="1"/>
          </p:nvPr>
        </p:nvSpPr>
        <p:spPr>
          <a:xfrm>
            <a:off x="224589" y="1620253"/>
            <a:ext cx="8694821" cy="4074693"/>
          </a:xfrm>
        </p:spPr>
        <p:txBody>
          <a:bodyPr>
            <a:normAutofit fontScale="62500" lnSpcReduction="20000"/>
          </a:bodyPr>
          <a:lstStyle/>
          <a:p>
            <a:endParaRPr lang="en-US" dirty="0"/>
          </a:p>
          <a:p>
            <a:pPr marL="0" indent="0" algn="ctr">
              <a:buNone/>
            </a:pPr>
            <a:r>
              <a:rPr lang="en-US" b="1" dirty="0">
                <a:latin typeface="+mj-lt"/>
              </a:rPr>
              <a:t>In a recent Article written by </a:t>
            </a:r>
            <a:r>
              <a:rPr lang="en-US" b="1" dirty="0" err="1">
                <a:latin typeface="+mj-lt"/>
              </a:rPr>
              <a:t>Jemele</a:t>
            </a:r>
            <a:r>
              <a:rPr lang="en-US" b="1" dirty="0">
                <a:latin typeface="+mj-lt"/>
              </a:rPr>
              <a:t> Hill for the Atlantic, a quote was highlighted on Black athletes attending HBCU’s vs. PWI’s </a:t>
            </a:r>
          </a:p>
          <a:p>
            <a:endParaRPr lang="en-US" dirty="0">
              <a:latin typeface="+mj-lt"/>
            </a:endParaRPr>
          </a:p>
          <a:p>
            <a:pPr marL="0" indent="0">
              <a:buNone/>
            </a:pPr>
            <a:r>
              <a:rPr lang="en-US" i="1" dirty="0">
                <a:latin typeface="+mj-lt"/>
              </a:rPr>
              <a:t>“Navigating a predominantly white campus as a black student can feel isolating, even for athletes.”-</a:t>
            </a:r>
            <a:r>
              <a:rPr lang="en-US" i="1" dirty="0" err="1">
                <a:latin typeface="+mj-lt"/>
              </a:rPr>
              <a:t>Jemele</a:t>
            </a:r>
            <a:r>
              <a:rPr lang="en-US" i="1" dirty="0">
                <a:latin typeface="+mj-lt"/>
              </a:rPr>
              <a:t> Hill </a:t>
            </a:r>
          </a:p>
          <a:p>
            <a:pPr marL="0" indent="0">
              <a:buNone/>
            </a:pPr>
            <a:endParaRPr lang="en-US" i="1" dirty="0">
              <a:latin typeface="+mj-lt"/>
            </a:endParaRPr>
          </a:p>
          <a:p>
            <a:pPr marL="0" indent="0">
              <a:buNone/>
            </a:pPr>
            <a:r>
              <a:rPr lang="en-US" i="1" dirty="0">
                <a:latin typeface="+mj-lt"/>
              </a:rPr>
              <a:t>“Going to a school where most of the people are the same color as you, it’s almost like you can let your guard down a little bit,” he told me. “You don’t have to pretend to be somebody else. You don’t have to dress this way or do things this way. It’s like, ‘I know you. We have the same kind of struggles. We can relate.’ It’s almost like you’re back at home in your neighborhood.”-</a:t>
            </a:r>
            <a:r>
              <a:rPr lang="en-US" i="1" dirty="0">
                <a:solidFill>
                  <a:prstClr val="black"/>
                </a:solidFill>
                <a:latin typeface="+mj-lt"/>
              </a:rPr>
              <a:t> Davon Dillard is a basketball player who transferred to Shaw University after Oklahoma State dismissed him for disciplinary reasons.”</a:t>
            </a:r>
            <a:endParaRPr lang="en-US" i="1" dirty="0">
              <a:latin typeface="+mj-lt"/>
            </a:endParaRPr>
          </a:p>
        </p:txBody>
      </p:sp>
    </p:spTree>
    <p:extLst>
      <p:ext uri="{BB962C8B-B14F-4D97-AF65-F5344CB8AC3E}">
        <p14:creationId xmlns:p14="http://schemas.microsoft.com/office/powerpoint/2010/main" val="3369176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EA8E-4E1B-4F84-A365-249C085B648E}"/>
              </a:ext>
            </a:extLst>
          </p:cNvPr>
          <p:cNvSpPr>
            <a:spLocks noGrp="1"/>
          </p:cNvSpPr>
          <p:nvPr>
            <p:ph type="title"/>
          </p:nvPr>
        </p:nvSpPr>
        <p:spPr/>
        <p:txBody>
          <a:bodyPr/>
          <a:lstStyle/>
          <a:p>
            <a:r>
              <a:rPr lang="en-US" b="1" dirty="0"/>
              <a:t>QUOTE</a:t>
            </a:r>
          </a:p>
        </p:txBody>
      </p:sp>
      <p:sp>
        <p:nvSpPr>
          <p:cNvPr id="3" name="Content Placeholder 2">
            <a:extLst>
              <a:ext uri="{FF2B5EF4-FFF2-40B4-BE49-F238E27FC236}">
                <a16:creationId xmlns:a16="http://schemas.microsoft.com/office/drawing/2014/main" id="{0F0A2924-2744-42E2-889B-6E7A85376978}"/>
              </a:ext>
            </a:extLst>
          </p:cNvPr>
          <p:cNvSpPr>
            <a:spLocks noGrp="1"/>
          </p:cNvSpPr>
          <p:nvPr>
            <p:ph idx="1"/>
          </p:nvPr>
        </p:nvSpPr>
        <p:spPr>
          <a:xfrm>
            <a:off x="224589" y="1620253"/>
            <a:ext cx="8694821" cy="4074693"/>
          </a:xfrm>
        </p:spPr>
        <p:txBody>
          <a:bodyPr>
            <a:normAutofit/>
          </a:bodyPr>
          <a:lstStyle/>
          <a:p>
            <a:endParaRPr lang="en-US" dirty="0"/>
          </a:p>
          <a:p>
            <a:pPr marL="0" lvl="0" indent="0" algn="ctr">
              <a:buNone/>
            </a:pPr>
            <a:r>
              <a:rPr lang="en-US" sz="2400" b="1" dirty="0">
                <a:solidFill>
                  <a:prstClr val="black"/>
                </a:solidFill>
                <a:latin typeface="+mj-lt"/>
              </a:rPr>
              <a:t>How has race impacted your life on the campus?</a:t>
            </a:r>
          </a:p>
          <a:p>
            <a:pPr marL="0" lvl="0" indent="0">
              <a:buNone/>
            </a:pPr>
            <a:endParaRPr lang="en-US" sz="2400" dirty="0">
              <a:solidFill>
                <a:prstClr val="black"/>
              </a:solidFill>
              <a:latin typeface="+mj-lt"/>
            </a:endParaRPr>
          </a:p>
          <a:p>
            <a:pPr marL="0" lvl="0" indent="0" algn="ctr">
              <a:buNone/>
            </a:pPr>
            <a:r>
              <a:rPr lang="en-US" sz="2400" dirty="0">
                <a:solidFill>
                  <a:prstClr val="black"/>
                </a:solidFill>
                <a:latin typeface="+mj-lt"/>
              </a:rPr>
              <a:t>“It shocked me because like I'm so used to being around more of my race, I grew up with strictly African Americans and when I got here it kind of like shocked me, because I've never been around this many people with other ethnicities so it took me a while to get used to and it's just, something that I had to do.”</a:t>
            </a:r>
          </a:p>
          <a:p>
            <a:pPr marL="0" indent="0">
              <a:buNone/>
            </a:pPr>
            <a:endParaRPr lang="en-US" dirty="0"/>
          </a:p>
        </p:txBody>
      </p:sp>
    </p:spTree>
    <p:extLst>
      <p:ext uri="{BB962C8B-B14F-4D97-AF65-F5344CB8AC3E}">
        <p14:creationId xmlns:p14="http://schemas.microsoft.com/office/powerpoint/2010/main" val="219061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E780-E335-48EC-94E2-6F4F3ADDA4A4}"/>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140D2CEA-ACEE-4CA7-8551-B99FA10D7633}"/>
              </a:ext>
            </a:extLst>
          </p:cNvPr>
          <p:cNvSpPr>
            <a:spLocks noGrp="1"/>
          </p:cNvSpPr>
          <p:nvPr>
            <p:ph idx="1"/>
          </p:nvPr>
        </p:nvSpPr>
        <p:spPr>
          <a:xfrm>
            <a:off x="457200" y="1494866"/>
            <a:ext cx="8349916" cy="4296334"/>
          </a:xfrm>
        </p:spPr>
        <p:txBody>
          <a:bodyPr>
            <a:normAutofit fontScale="92500" lnSpcReduction="20000"/>
          </a:bodyPr>
          <a:lstStyle/>
          <a:p>
            <a:pPr lvl="0"/>
            <a:endParaRPr lang="en-US" sz="1800" dirty="0">
              <a:solidFill>
                <a:prstClr val="black"/>
              </a:solidFill>
              <a:latin typeface="+mj-lt"/>
            </a:endParaRPr>
          </a:p>
          <a:p>
            <a:pPr lvl="0"/>
            <a:r>
              <a:rPr lang="en-US" sz="2200" dirty="0">
                <a:solidFill>
                  <a:prstClr val="black"/>
                </a:solidFill>
                <a:latin typeface="+mj-lt"/>
              </a:rPr>
              <a:t>Brief Introduction</a:t>
            </a:r>
          </a:p>
          <a:p>
            <a:pPr lvl="0"/>
            <a:r>
              <a:rPr lang="en-US" sz="2200" dirty="0">
                <a:solidFill>
                  <a:prstClr val="black"/>
                </a:solidFill>
                <a:latin typeface="+mj-lt"/>
              </a:rPr>
              <a:t>Goals and Objectives</a:t>
            </a:r>
          </a:p>
          <a:p>
            <a:pPr lvl="0"/>
            <a:r>
              <a:rPr lang="en-US" sz="2200" dirty="0">
                <a:solidFill>
                  <a:prstClr val="black"/>
                </a:solidFill>
                <a:latin typeface="+mj-lt"/>
              </a:rPr>
              <a:t>Overview of College Student and Student-Athlete Stress</a:t>
            </a:r>
          </a:p>
          <a:p>
            <a:r>
              <a:rPr lang="en-US" sz="2200" dirty="0">
                <a:solidFill>
                  <a:prstClr val="black"/>
                </a:solidFill>
                <a:latin typeface="+mj-lt"/>
              </a:rPr>
              <a:t>Overview of Black College Student-Athletes Stress</a:t>
            </a:r>
          </a:p>
          <a:p>
            <a:r>
              <a:rPr lang="en-US" sz="2200" dirty="0">
                <a:solidFill>
                  <a:prstClr val="black"/>
                </a:solidFill>
                <a:latin typeface="+mj-lt"/>
              </a:rPr>
              <a:t>Overview of Racial Identity </a:t>
            </a:r>
          </a:p>
          <a:p>
            <a:pPr lvl="0"/>
            <a:r>
              <a:rPr lang="en-US" sz="2200" dirty="0">
                <a:solidFill>
                  <a:prstClr val="black"/>
                </a:solidFill>
                <a:latin typeface="+mj-lt"/>
              </a:rPr>
              <a:t>Overview of Environment, PWI vs HBCU</a:t>
            </a:r>
          </a:p>
          <a:p>
            <a:r>
              <a:rPr lang="en-US" sz="2200" dirty="0">
                <a:solidFill>
                  <a:prstClr val="black"/>
                </a:solidFill>
                <a:latin typeface="+mj-lt"/>
              </a:rPr>
              <a:t>Overview of Statistics on Black Student-Athletes at PWI’s vs HBCU’s</a:t>
            </a:r>
          </a:p>
          <a:p>
            <a:pPr lvl="0"/>
            <a:r>
              <a:rPr lang="en-US" sz="2200" dirty="0">
                <a:solidFill>
                  <a:prstClr val="black"/>
                </a:solidFill>
                <a:latin typeface="+mj-lt"/>
              </a:rPr>
              <a:t>Cultural Identity Development </a:t>
            </a:r>
          </a:p>
          <a:p>
            <a:r>
              <a:rPr lang="en-US" sz="2200" dirty="0">
                <a:solidFill>
                  <a:prstClr val="black"/>
                </a:solidFill>
                <a:latin typeface="+mj-lt"/>
              </a:rPr>
              <a:t>Overview and Language of Intersectionality</a:t>
            </a:r>
          </a:p>
          <a:p>
            <a:pPr lvl="0"/>
            <a:r>
              <a:rPr lang="en-US" sz="2200" dirty="0">
                <a:solidFill>
                  <a:prstClr val="black"/>
                </a:solidFill>
                <a:latin typeface="+mj-lt"/>
              </a:rPr>
              <a:t>Overview and Language of Identity Race Based Stress</a:t>
            </a:r>
          </a:p>
          <a:p>
            <a:r>
              <a:rPr lang="en-US" sz="2200" dirty="0">
                <a:solidFill>
                  <a:prstClr val="black"/>
                </a:solidFill>
                <a:latin typeface="+mj-lt"/>
              </a:rPr>
              <a:t>Examples in Media</a:t>
            </a:r>
          </a:p>
          <a:p>
            <a:pPr lvl="0"/>
            <a:r>
              <a:rPr lang="en-US" sz="2200" dirty="0">
                <a:solidFill>
                  <a:prstClr val="black"/>
                </a:solidFill>
                <a:latin typeface="+mj-lt"/>
              </a:rPr>
              <a:t>Considerations</a:t>
            </a:r>
          </a:p>
          <a:p>
            <a:endParaRPr lang="en-US" dirty="0"/>
          </a:p>
        </p:txBody>
      </p:sp>
    </p:spTree>
    <p:extLst>
      <p:ext uri="{BB962C8B-B14F-4D97-AF65-F5344CB8AC3E}">
        <p14:creationId xmlns:p14="http://schemas.microsoft.com/office/powerpoint/2010/main" val="3997616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EA8E-4E1B-4F84-A365-249C085B648E}"/>
              </a:ext>
            </a:extLst>
          </p:cNvPr>
          <p:cNvSpPr>
            <a:spLocks noGrp="1"/>
          </p:cNvSpPr>
          <p:nvPr>
            <p:ph type="title"/>
          </p:nvPr>
        </p:nvSpPr>
        <p:spPr/>
        <p:txBody>
          <a:bodyPr/>
          <a:lstStyle/>
          <a:p>
            <a:r>
              <a:rPr lang="en-US" b="1" dirty="0"/>
              <a:t>QUOTE</a:t>
            </a:r>
          </a:p>
        </p:txBody>
      </p:sp>
      <p:sp>
        <p:nvSpPr>
          <p:cNvPr id="3" name="Content Placeholder 2">
            <a:extLst>
              <a:ext uri="{FF2B5EF4-FFF2-40B4-BE49-F238E27FC236}">
                <a16:creationId xmlns:a16="http://schemas.microsoft.com/office/drawing/2014/main" id="{0F0A2924-2744-42E2-889B-6E7A85376978}"/>
              </a:ext>
            </a:extLst>
          </p:cNvPr>
          <p:cNvSpPr>
            <a:spLocks noGrp="1"/>
          </p:cNvSpPr>
          <p:nvPr>
            <p:ph idx="1"/>
          </p:nvPr>
        </p:nvSpPr>
        <p:spPr>
          <a:xfrm>
            <a:off x="224589" y="1620253"/>
            <a:ext cx="8694821" cy="4074693"/>
          </a:xfrm>
        </p:spPr>
        <p:txBody>
          <a:bodyPr>
            <a:normAutofit/>
          </a:bodyPr>
          <a:lstStyle/>
          <a:p>
            <a:pPr marL="0" lvl="0" indent="0" algn="ctr">
              <a:buNone/>
            </a:pPr>
            <a:endParaRPr lang="en-US" sz="2700" dirty="0">
              <a:solidFill>
                <a:prstClr val="black"/>
              </a:solidFill>
            </a:endParaRPr>
          </a:p>
          <a:p>
            <a:pPr marL="0" lvl="0" indent="0" algn="ctr">
              <a:buNone/>
            </a:pPr>
            <a:r>
              <a:rPr lang="en-US" sz="2400" b="1" dirty="0">
                <a:solidFill>
                  <a:prstClr val="black"/>
                </a:solidFill>
                <a:latin typeface="+mj-lt"/>
              </a:rPr>
              <a:t>Do you feel like you've reached a point where you adjusted?</a:t>
            </a:r>
          </a:p>
          <a:p>
            <a:pPr marL="0" lvl="0" indent="0" algn="ctr">
              <a:buNone/>
            </a:pPr>
            <a:endParaRPr lang="en-US" sz="2400" dirty="0">
              <a:solidFill>
                <a:prstClr val="black"/>
              </a:solidFill>
              <a:latin typeface="+mj-lt"/>
            </a:endParaRPr>
          </a:p>
          <a:p>
            <a:pPr marL="0" lvl="0" indent="0" algn="ctr">
              <a:buNone/>
            </a:pPr>
            <a:r>
              <a:rPr lang="en-US" sz="2400" dirty="0">
                <a:solidFill>
                  <a:prstClr val="black"/>
                </a:solidFill>
                <a:latin typeface="+mj-lt"/>
              </a:rPr>
              <a:t>“I don't think I will reach that point until it's almost time for me to leave because it's just very different from what I'm used to and most people don't want to get accustomed to things that they are different to and that's kind of how I am right now.” </a:t>
            </a:r>
          </a:p>
          <a:p>
            <a:pPr marL="0" indent="0">
              <a:buNone/>
            </a:pPr>
            <a:endParaRPr lang="en-US" dirty="0"/>
          </a:p>
        </p:txBody>
      </p:sp>
    </p:spTree>
    <p:extLst>
      <p:ext uri="{BB962C8B-B14F-4D97-AF65-F5344CB8AC3E}">
        <p14:creationId xmlns:p14="http://schemas.microsoft.com/office/powerpoint/2010/main" val="233372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E2D7-C193-453F-9EC3-D89CD05676EF}"/>
              </a:ext>
            </a:extLst>
          </p:cNvPr>
          <p:cNvSpPr>
            <a:spLocks noGrp="1"/>
          </p:cNvSpPr>
          <p:nvPr>
            <p:ph type="title"/>
          </p:nvPr>
        </p:nvSpPr>
        <p:spPr>
          <a:xfrm>
            <a:off x="457200" y="352927"/>
            <a:ext cx="8109284" cy="1299410"/>
          </a:xfrm>
        </p:spPr>
        <p:txBody>
          <a:bodyPr>
            <a:normAutofit fontScale="90000"/>
          </a:bodyPr>
          <a:lstStyle/>
          <a:p>
            <a:r>
              <a:rPr lang="en-US" b="1" dirty="0"/>
              <a:t>CULTURAL IDENTITY DEVELOPMENT</a:t>
            </a:r>
          </a:p>
        </p:txBody>
      </p:sp>
      <p:sp>
        <p:nvSpPr>
          <p:cNvPr id="3" name="Content Placeholder 2">
            <a:extLst>
              <a:ext uri="{FF2B5EF4-FFF2-40B4-BE49-F238E27FC236}">
                <a16:creationId xmlns:a16="http://schemas.microsoft.com/office/drawing/2014/main" id="{E8C57AD6-C993-402D-BC17-9C4835FB79F6}"/>
              </a:ext>
            </a:extLst>
          </p:cNvPr>
          <p:cNvSpPr>
            <a:spLocks noGrp="1"/>
          </p:cNvSpPr>
          <p:nvPr>
            <p:ph idx="1"/>
          </p:nvPr>
        </p:nvSpPr>
        <p:spPr/>
        <p:txBody>
          <a:bodyPr>
            <a:normAutofit/>
          </a:bodyPr>
          <a:lstStyle/>
          <a:p>
            <a:pPr>
              <a:buFont typeface="Arial" panose="020B0604020202020204" pitchFamily="34" charset="0"/>
              <a:buChar char="•"/>
            </a:pPr>
            <a:endParaRPr lang="en-US" sz="2000" dirty="0">
              <a:latin typeface="+mj-lt"/>
            </a:endParaRPr>
          </a:p>
          <a:p>
            <a:pPr>
              <a:buFont typeface="Arial" panose="020B0604020202020204" pitchFamily="34" charset="0"/>
              <a:buChar char="•"/>
            </a:pPr>
            <a:r>
              <a:rPr lang="en-US" sz="2400" dirty="0">
                <a:latin typeface="+mj-lt"/>
              </a:rPr>
              <a:t>Researchers have tried to understand cultural identity development from various perspectives. </a:t>
            </a:r>
            <a:r>
              <a:rPr lang="en-US" altLang="en-US" sz="2400" kern="0" dirty="0">
                <a:solidFill>
                  <a:srgbClr val="000000"/>
                </a:solidFill>
                <a:latin typeface="+mj-lt"/>
                <a:ea typeface="ＭＳ Ｐゴシック" charset="-128"/>
              </a:rPr>
              <a:t>(Tang &amp; Bashir, 2012)</a:t>
            </a:r>
          </a:p>
          <a:p>
            <a:endParaRPr lang="en-US" altLang="en-US" sz="2400" kern="0" dirty="0">
              <a:solidFill>
                <a:srgbClr val="000000"/>
              </a:solidFill>
              <a:latin typeface="+mj-lt"/>
              <a:ea typeface="ＭＳ Ｐゴシック" charset="-128"/>
            </a:endParaRPr>
          </a:p>
          <a:p>
            <a:r>
              <a:rPr lang="en-US" altLang="en-US" sz="2400" kern="0" dirty="0">
                <a:solidFill>
                  <a:srgbClr val="000000"/>
                </a:solidFill>
                <a:latin typeface="+mj-lt"/>
                <a:ea typeface="ＭＳ Ｐゴシック" charset="-128"/>
              </a:rPr>
              <a:t>Just like human development, cultural identity development is complex and does not happen in a linear manner. (Tang &amp; Bashir, 2012; Pederson, 2000)</a:t>
            </a:r>
          </a:p>
          <a:p>
            <a:endParaRPr lang="en-US" sz="2000" kern="0" dirty="0">
              <a:solidFill>
                <a:srgbClr val="000000"/>
              </a:solidFill>
              <a:latin typeface="+mj-lt"/>
              <a:ea typeface="ＭＳ Ｐゴシック" charset="-128"/>
            </a:endParaRPr>
          </a:p>
          <a:p>
            <a:endParaRPr lang="en-US" sz="2000" dirty="0">
              <a:latin typeface="+mj-lt"/>
            </a:endParaRPr>
          </a:p>
        </p:txBody>
      </p:sp>
    </p:spTree>
    <p:extLst>
      <p:ext uri="{BB962C8B-B14F-4D97-AF65-F5344CB8AC3E}">
        <p14:creationId xmlns:p14="http://schemas.microsoft.com/office/powerpoint/2010/main" val="1412757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9B79-17BE-43C6-AA6C-D0A521C0C684}"/>
              </a:ext>
            </a:extLst>
          </p:cNvPr>
          <p:cNvSpPr>
            <a:spLocks noGrp="1"/>
          </p:cNvSpPr>
          <p:nvPr>
            <p:ph type="title"/>
          </p:nvPr>
        </p:nvSpPr>
        <p:spPr>
          <a:xfrm>
            <a:off x="577516" y="176463"/>
            <a:ext cx="7892716" cy="1540042"/>
          </a:xfrm>
        </p:spPr>
        <p:txBody>
          <a:bodyPr>
            <a:normAutofit fontScale="90000"/>
          </a:bodyPr>
          <a:lstStyle/>
          <a:p>
            <a:r>
              <a:rPr lang="en-US" sz="4000" b="1" dirty="0">
                <a:solidFill>
                  <a:prstClr val="black"/>
                </a:solidFill>
              </a:rPr>
              <a:t>IDENTITY DEVELOPMENT IN BLACK COLLEGE STUDENT-ATHLETES</a:t>
            </a:r>
            <a:endParaRPr lang="en-US" dirty="0"/>
          </a:p>
        </p:txBody>
      </p:sp>
      <p:sp>
        <p:nvSpPr>
          <p:cNvPr id="3" name="Content Placeholder 2">
            <a:extLst>
              <a:ext uri="{FF2B5EF4-FFF2-40B4-BE49-F238E27FC236}">
                <a16:creationId xmlns:a16="http://schemas.microsoft.com/office/drawing/2014/main" id="{58534C5B-C07B-4E48-A6ED-B73E5F1B0F36}"/>
              </a:ext>
            </a:extLst>
          </p:cNvPr>
          <p:cNvSpPr>
            <a:spLocks noGrp="1"/>
          </p:cNvSpPr>
          <p:nvPr>
            <p:ph idx="1"/>
          </p:nvPr>
        </p:nvSpPr>
        <p:spPr/>
        <p:txBody>
          <a:bodyPr/>
          <a:lstStyle/>
          <a:p>
            <a:pPr lvl="0"/>
            <a:endParaRPr lang="en-US" sz="2400" i="1" kern="0" dirty="0">
              <a:solidFill>
                <a:srgbClr val="000000"/>
              </a:solidFill>
              <a:latin typeface="+mj-lt"/>
              <a:ea typeface="ＭＳ Ｐゴシック" charset="-128"/>
            </a:endParaRPr>
          </a:p>
          <a:p>
            <a:pPr lvl="0"/>
            <a:r>
              <a:rPr lang="en-US" sz="2400" b="1" i="1" kern="0" dirty="0">
                <a:solidFill>
                  <a:srgbClr val="000000"/>
                </a:solidFill>
                <a:latin typeface="+mj-lt"/>
                <a:ea typeface="ＭＳ Ｐゴシック" charset="-128"/>
              </a:rPr>
              <a:t>Acculturation:</a:t>
            </a:r>
            <a:r>
              <a:rPr lang="en-US" sz="2400" i="1" kern="0" dirty="0">
                <a:solidFill>
                  <a:srgbClr val="000000"/>
                </a:solidFill>
                <a:latin typeface="+mj-lt"/>
                <a:ea typeface="ＭＳ Ｐゴシック" charset="-128"/>
              </a:rPr>
              <a:t> </a:t>
            </a:r>
            <a:r>
              <a:rPr lang="en-US" sz="2400" kern="0" dirty="0">
                <a:solidFill>
                  <a:srgbClr val="000000"/>
                </a:solidFill>
                <a:latin typeface="+mj-lt"/>
                <a:ea typeface="ＭＳ Ｐゴシック" charset="-128"/>
              </a:rPr>
              <a:t>is a process by which individuals negotiate and adapt their experiences of being in two cultures. </a:t>
            </a:r>
            <a:r>
              <a:rPr lang="en-US" altLang="en-US" sz="2400" kern="0" dirty="0">
                <a:solidFill>
                  <a:srgbClr val="000000"/>
                </a:solidFill>
                <a:latin typeface="+mj-lt"/>
                <a:ea typeface="ＭＳ Ｐゴシック" charset="-128"/>
              </a:rPr>
              <a:t>(Tang &amp; Bashir, 2012)</a:t>
            </a:r>
          </a:p>
          <a:p>
            <a:endParaRPr lang="en-US" sz="2400" dirty="0">
              <a:latin typeface="+mj-lt"/>
            </a:endParaRPr>
          </a:p>
          <a:p>
            <a:pPr lvl="0"/>
            <a:r>
              <a:rPr lang="en-US" sz="2400" dirty="0">
                <a:latin typeface="+mj-lt"/>
              </a:rPr>
              <a:t>Berry (1980) stated that for the group caught between two cultures, two issues need to be resolved. </a:t>
            </a:r>
            <a:r>
              <a:rPr lang="en-US" altLang="en-US" sz="2400" kern="0" dirty="0">
                <a:solidFill>
                  <a:srgbClr val="000000"/>
                </a:solidFill>
                <a:latin typeface="+mj-lt"/>
                <a:ea typeface="ＭＳ Ｐゴシック" charset="-128"/>
              </a:rPr>
              <a:t>(Tang &amp; Bashir, 2012)</a:t>
            </a:r>
          </a:p>
          <a:p>
            <a:endParaRPr lang="en-US" dirty="0"/>
          </a:p>
        </p:txBody>
      </p:sp>
    </p:spTree>
    <p:extLst>
      <p:ext uri="{BB962C8B-B14F-4D97-AF65-F5344CB8AC3E}">
        <p14:creationId xmlns:p14="http://schemas.microsoft.com/office/powerpoint/2010/main" val="305505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51E6-7EEB-408E-9807-49B9C7328F55}"/>
              </a:ext>
            </a:extLst>
          </p:cNvPr>
          <p:cNvSpPr>
            <a:spLocks noGrp="1"/>
          </p:cNvSpPr>
          <p:nvPr>
            <p:ph type="title"/>
          </p:nvPr>
        </p:nvSpPr>
        <p:spPr>
          <a:xfrm>
            <a:off x="457200" y="144379"/>
            <a:ext cx="8229600" cy="1820511"/>
          </a:xfrm>
        </p:spPr>
        <p:txBody>
          <a:bodyPr>
            <a:normAutofit fontScale="90000"/>
          </a:bodyPr>
          <a:lstStyle/>
          <a:p>
            <a:r>
              <a:rPr lang="en-US" b="1" dirty="0"/>
              <a:t>IDENTITY DEVELOPMENT IN BLACK COLLEGE STUDENT-ATHLETES</a:t>
            </a:r>
          </a:p>
        </p:txBody>
      </p:sp>
      <p:sp>
        <p:nvSpPr>
          <p:cNvPr id="3" name="Content Placeholder 2">
            <a:extLst>
              <a:ext uri="{FF2B5EF4-FFF2-40B4-BE49-F238E27FC236}">
                <a16:creationId xmlns:a16="http://schemas.microsoft.com/office/drawing/2014/main" id="{5A1F984B-83BA-4F90-9615-5FF169195196}"/>
              </a:ext>
            </a:extLst>
          </p:cNvPr>
          <p:cNvSpPr>
            <a:spLocks noGrp="1"/>
          </p:cNvSpPr>
          <p:nvPr>
            <p:ph idx="1"/>
          </p:nvPr>
        </p:nvSpPr>
        <p:spPr>
          <a:xfrm>
            <a:off x="457200" y="1964890"/>
            <a:ext cx="8229600" cy="3633805"/>
          </a:xfrm>
        </p:spPr>
        <p:txBody>
          <a:bodyPr>
            <a:normAutofit lnSpcReduction="10000"/>
          </a:bodyPr>
          <a:lstStyle/>
          <a:p>
            <a:pPr lvl="0"/>
            <a:endParaRPr lang="en-US" sz="2000" i="1" kern="0" dirty="0">
              <a:solidFill>
                <a:srgbClr val="000000"/>
              </a:solidFill>
              <a:latin typeface="Arial"/>
              <a:ea typeface="ＭＳ Ｐゴシック" charset="-128"/>
            </a:endParaRPr>
          </a:p>
          <a:p>
            <a:pPr marL="0" lvl="0" indent="0">
              <a:buNone/>
            </a:pPr>
            <a:r>
              <a:rPr lang="en-US" sz="2400" b="1" dirty="0">
                <a:latin typeface="+mj-lt"/>
              </a:rPr>
              <a:t>One: </a:t>
            </a:r>
            <a:r>
              <a:rPr lang="en-US" sz="2400" dirty="0">
                <a:latin typeface="+mj-lt"/>
              </a:rPr>
              <a:t>Is the extent to which the individual or group members want to conserve their own cultural background as opposed to giving up their cultural traditions. </a:t>
            </a:r>
            <a:r>
              <a:rPr lang="en-US" altLang="en-US" sz="2400" kern="0" dirty="0">
                <a:solidFill>
                  <a:srgbClr val="000000"/>
                </a:solidFill>
                <a:latin typeface="Arial"/>
                <a:ea typeface="ＭＳ Ｐゴシック" charset="-128"/>
              </a:rPr>
              <a:t>(Tang &amp; Bashir, 2012)</a:t>
            </a:r>
          </a:p>
          <a:p>
            <a:pPr marL="0" indent="0">
              <a:buNone/>
            </a:pPr>
            <a:endParaRPr lang="en-US" sz="2400" dirty="0">
              <a:latin typeface="+mj-lt"/>
            </a:endParaRPr>
          </a:p>
          <a:p>
            <a:pPr marL="0" indent="0">
              <a:buNone/>
            </a:pPr>
            <a:r>
              <a:rPr lang="en-US" sz="2400" b="1" dirty="0">
                <a:latin typeface="+mj-lt"/>
              </a:rPr>
              <a:t>The Other: </a:t>
            </a:r>
            <a:r>
              <a:rPr lang="en-US" sz="2400" dirty="0">
                <a:latin typeface="+mj-lt"/>
              </a:rPr>
              <a:t>Is the extent to which the individual or group members want to interact with members of other groups in the larger society as opposed to turning away from these other groups. </a:t>
            </a:r>
            <a:endParaRPr lang="en-US" sz="2400" b="1" dirty="0">
              <a:latin typeface="+mj-lt"/>
            </a:endParaRPr>
          </a:p>
        </p:txBody>
      </p:sp>
    </p:spTree>
    <p:extLst>
      <p:ext uri="{BB962C8B-B14F-4D97-AF65-F5344CB8AC3E}">
        <p14:creationId xmlns:p14="http://schemas.microsoft.com/office/powerpoint/2010/main" val="2544242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51E6-7EEB-408E-9807-49B9C7328F55}"/>
              </a:ext>
            </a:extLst>
          </p:cNvPr>
          <p:cNvSpPr>
            <a:spLocks noGrp="1"/>
          </p:cNvSpPr>
          <p:nvPr>
            <p:ph type="title"/>
          </p:nvPr>
        </p:nvSpPr>
        <p:spPr>
          <a:xfrm>
            <a:off x="457200" y="144379"/>
            <a:ext cx="8229600" cy="1820511"/>
          </a:xfrm>
        </p:spPr>
        <p:txBody>
          <a:bodyPr>
            <a:normAutofit fontScale="90000"/>
          </a:bodyPr>
          <a:lstStyle/>
          <a:p>
            <a:r>
              <a:rPr lang="en-US" b="1" dirty="0"/>
              <a:t>IDENTITY DEVELOPMENT IN BLACK COLLEGE STUDENT-ATHLETES</a:t>
            </a:r>
          </a:p>
        </p:txBody>
      </p:sp>
      <p:sp>
        <p:nvSpPr>
          <p:cNvPr id="3" name="Content Placeholder 2">
            <a:extLst>
              <a:ext uri="{FF2B5EF4-FFF2-40B4-BE49-F238E27FC236}">
                <a16:creationId xmlns:a16="http://schemas.microsoft.com/office/drawing/2014/main" id="{5A1F984B-83BA-4F90-9615-5FF169195196}"/>
              </a:ext>
            </a:extLst>
          </p:cNvPr>
          <p:cNvSpPr>
            <a:spLocks noGrp="1"/>
          </p:cNvSpPr>
          <p:nvPr>
            <p:ph idx="1"/>
          </p:nvPr>
        </p:nvSpPr>
        <p:spPr/>
        <p:txBody>
          <a:bodyPr>
            <a:normAutofit/>
          </a:bodyPr>
          <a:lstStyle/>
          <a:p>
            <a:pPr lvl="0"/>
            <a:endParaRPr lang="en-US" sz="2000" i="1" kern="0" dirty="0">
              <a:solidFill>
                <a:srgbClr val="000000"/>
              </a:solidFill>
              <a:latin typeface="Arial"/>
              <a:ea typeface="ＭＳ Ｐゴシック" charset="-128"/>
            </a:endParaRPr>
          </a:p>
          <a:p>
            <a:endParaRPr lang="en-US" sz="2000" dirty="0">
              <a:latin typeface="+mj-lt"/>
            </a:endParaRPr>
          </a:p>
          <a:p>
            <a:pPr marL="0" lvl="0" indent="0">
              <a:buNone/>
            </a:pPr>
            <a:r>
              <a:rPr lang="en-US" sz="2400" dirty="0">
                <a:latin typeface="+mj-lt"/>
              </a:rPr>
              <a:t>Berry’s (1980, 2003) </a:t>
            </a:r>
            <a:r>
              <a:rPr lang="en-US" sz="2400" b="1" dirty="0">
                <a:latin typeface="+mj-lt"/>
              </a:rPr>
              <a:t>Acculturation model </a:t>
            </a:r>
            <a:r>
              <a:rPr lang="en-US" sz="2400" dirty="0">
                <a:latin typeface="+mj-lt"/>
              </a:rPr>
              <a:t>proposed two </a:t>
            </a:r>
            <a:r>
              <a:rPr lang="en-US" sz="2400" b="1" dirty="0">
                <a:latin typeface="+mj-lt"/>
              </a:rPr>
              <a:t>intersecting dimensions </a:t>
            </a:r>
            <a:r>
              <a:rPr lang="en-US" sz="2400" dirty="0">
                <a:latin typeface="+mj-lt"/>
              </a:rPr>
              <a:t>that an individual would choose once they left the original cultural context to live in the new culture </a:t>
            </a:r>
            <a:r>
              <a:rPr lang="en-US" altLang="en-US" sz="2400" kern="0" dirty="0">
                <a:solidFill>
                  <a:srgbClr val="000000"/>
                </a:solidFill>
                <a:latin typeface="Arial"/>
                <a:ea typeface="ＭＳ Ｐゴシック" charset="-128"/>
              </a:rPr>
              <a:t>(Tang &amp; Bashir, 2012)</a:t>
            </a:r>
          </a:p>
          <a:p>
            <a:endParaRPr lang="en-US" sz="2000" dirty="0">
              <a:latin typeface="+mj-lt"/>
            </a:endParaRPr>
          </a:p>
        </p:txBody>
      </p:sp>
    </p:spTree>
    <p:extLst>
      <p:ext uri="{BB962C8B-B14F-4D97-AF65-F5344CB8AC3E}">
        <p14:creationId xmlns:p14="http://schemas.microsoft.com/office/powerpoint/2010/main" val="508463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51E6-7EEB-408E-9807-49B9C7328F55}"/>
              </a:ext>
            </a:extLst>
          </p:cNvPr>
          <p:cNvSpPr>
            <a:spLocks noGrp="1"/>
          </p:cNvSpPr>
          <p:nvPr>
            <p:ph type="title"/>
          </p:nvPr>
        </p:nvSpPr>
        <p:spPr>
          <a:xfrm>
            <a:off x="457200" y="144379"/>
            <a:ext cx="8229600" cy="1820511"/>
          </a:xfrm>
        </p:spPr>
        <p:txBody>
          <a:bodyPr>
            <a:normAutofit fontScale="90000"/>
          </a:bodyPr>
          <a:lstStyle/>
          <a:p>
            <a:r>
              <a:rPr lang="en-US" b="1" dirty="0"/>
              <a:t>IDENTITY DEVELOPMENT IN BLACK COLLEGE STUDENT-ATHLETES</a:t>
            </a:r>
          </a:p>
        </p:txBody>
      </p:sp>
      <p:sp>
        <p:nvSpPr>
          <p:cNvPr id="3" name="Content Placeholder 2">
            <a:extLst>
              <a:ext uri="{FF2B5EF4-FFF2-40B4-BE49-F238E27FC236}">
                <a16:creationId xmlns:a16="http://schemas.microsoft.com/office/drawing/2014/main" id="{5A1F984B-83BA-4F90-9615-5FF169195196}"/>
              </a:ext>
            </a:extLst>
          </p:cNvPr>
          <p:cNvSpPr>
            <a:spLocks noGrp="1"/>
          </p:cNvSpPr>
          <p:nvPr>
            <p:ph idx="1"/>
          </p:nvPr>
        </p:nvSpPr>
        <p:spPr>
          <a:xfrm>
            <a:off x="457200" y="1964890"/>
            <a:ext cx="8229600" cy="3714015"/>
          </a:xfrm>
        </p:spPr>
        <p:txBody>
          <a:bodyPr>
            <a:normAutofit fontScale="92500" lnSpcReduction="20000"/>
          </a:bodyPr>
          <a:lstStyle/>
          <a:p>
            <a:pPr marL="0" indent="0">
              <a:buNone/>
            </a:pPr>
            <a:endParaRPr lang="en-US" sz="2400" dirty="0">
              <a:latin typeface="+mj-lt"/>
            </a:endParaRPr>
          </a:p>
          <a:p>
            <a:pPr lvl="0"/>
            <a:r>
              <a:rPr lang="en-US" sz="2400" dirty="0">
                <a:latin typeface="+mj-lt"/>
              </a:rPr>
              <a:t>One dimension is the </a:t>
            </a:r>
            <a:r>
              <a:rPr lang="en-US" sz="2400" b="1" dirty="0">
                <a:latin typeface="+mj-lt"/>
              </a:rPr>
              <a:t>Acquisition of New Culture </a:t>
            </a:r>
            <a:r>
              <a:rPr lang="en-US" altLang="en-US" sz="2400" kern="0" dirty="0">
                <a:solidFill>
                  <a:srgbClr val="000000"/>
                </a:solidFill>
                <a:latin typeface="+mj-lt"/>
                <a:ea typeface="ＭＳ Ｐゴシック" charset="-128"/>
              </a:rPr>
              <a:t>(Tang &amp; Bashir, 2012)</a:t>
            </a:r>
          </a:p>
          <a:p>
            <a:pPr lvl="0"/>
            <a:endParaRPr lang="en-US" sz="2400" dirty="0">
              <a:latin typeface="+mj-lt"/>
            </a:endParaRPr>
          </a:p>
          <a:p>
            <a:pPr lvl="0"/>
            <a:endParaRPr lang="en-US" altLang="en-US" sz="2400" kern="0" dirty="0">
              <a:solidFill>
                <a:srgbClr val="000000"/>
              </a:solidFill>
              <a:latin typeface="+mj-lt"/>
              <a:ea typeface="ＭＳ Ｐゴシック" charset="-128"/>
            </a:endParaRPr>
          </a:p>
          <a:p>
            <a:pPr lvl="0"/>
            <a:r>
              <a:rPr lang="en-US" altLang="en-US" sz="2400" kern="0" dirty="0">
                <a:solidFill>
                  <a:srgbClr val="000000"/>
                </a:solidFill>
                <a:latin typeface="+mj-lt"/>
                <a:ea typeface="ＭＳ Ｐゴシック" charset="-128"/>
              </a:rPr>
              <a:t>The Other is the </a:t>
            </a:r>
            <a:r>
              <a:rPr lang="en-US" altLang="en-US" sz="2400" b="1" kern="0" dirty="0">
                <a:solidFill>
                  <a:srgbClr val="000000"/>
                </a:solidFill>
                <a:latin typeface="+mj-lt"/>
                <a:ea typeface="ＭＳ Ｐゴシック" charset="-128"/>
              </a:rPr>
              <a:t>Retention of the Heritage Culture </a:t>
            </a:r>
            <a:r>
              <a:rPr lang="en-US" altLang="en-US" sz="2400" kern="0" dirty="0">
                <a:solidFill>
                  <a:srgbClr val="000000"/>
                </a:solidFill>
                <a:latin typeface="+mj-lt"/>
                <a:ea typeface="ＭＳ Ｐゴシック" charset="-128"/>
              </a:rPr>
              <a:t>(Tang &amp; Bashir, 2012)</a:t>
            </a:r>
          </a:p>
          <a:p>
            <a:pPr lvl="0"/>
            <a:endParaRPr lang="en-US" altLang="en-US" sz="2400" kern="0" dirty="0">
              <a:solidFill>
                <a:srgbClr val="000000"/>
              </a:solidFill>
              <a:latin typeface="+mj-lt"/>
              <a:ea typeface="ＭＳ Ｐゴシック" charset="-128"/>
            </a:endParaRPr>
          </a:p>
          <a:p>
            <a:pPr lvl="0"/>
            <a:endParaRPr lang="en-US" altLang="en-US" sz="2400" kern="0" dirty="0">
              <a:solidFill>
                <a:srgbClr val="000000"/>
              </a:solidFill>
              <a:latin typeface="+mj-lt"/>
              <a:ea typeface="ＭＳ Ｐゴシック" charset="-128"/>
            </a:endParaRPr>
          </a:p>
          <a:p>
            <a:pPr lvl="0"/>
            <a:r>
              <a:rPr lang="en-US" altLang="en-US" sz="2400" b="1" kern="0" dirty="0">
                <a:solidFill>
                  <a:srgbClr val="000000"/>
                </a:solidFill>
                <a:latin typeface="+mj-lt"/>
                <a:ea typeface="ＭＳ Ｐゴシック" charset="-128"/>
              </a:rPr>
              <a:t>Integration of both </a:t>
            </a:r>
            <a:r>
              <a:rPr lang="en-US" altLang="en-US" sz="2400" kern="0" dirty="0">
                <a:solidFill>
                  <a:srgbClr val="000000"/>
                </a:solidFill>
                <a:latin typeface="+mj-lt"/>
                <a:ea typeface="ＭＳ Ｐゴシック" charset="-128"/>
              </a:rPr>
              <a:t>is the </a:t>
            </a:r>
            <a:r>
              <a:rPr lang="en-US" altLang="en-US" sz="2400" b="1" kern="0" dirty="0">
                <a:solidFill>
                  <a:srgbClr val="000000"/>
                </a:solidFill>
                <a:latin typeface="+mj-lt"/>
                <a:ea typeface="ＭＳ Ｐゴシック" charset="-128"/>
              </a:rPr>
              <a:t>healthier and more favorable </a:t>
            </a:r>
            <a:r>
              <a:rPr lang="en-US" altLang="en-US" sz="2400" kern="0" dirty="0">
                <a:solidFill>
                  <a:srgbClr val="000000"/>
                </a:solidFill>
                <a:latin typeface="+mj-lt"/>
                <a:ea typeface="ＭＳ Ｐゴシック" charset="-128"/>
              </a:rPr>
              <a:t>acculturation process (Tang &amp; Bashir, 2012)</a:t>
            </a:r>
          </a:p>
          <a:p>
            <a:pPr lvl="0"/>
            <a:endParaRPr lang="en-US" altLang="en-US" sz="2400" kern="0" dirty="0">
              <a:solidFill>
                <a:srgbClr val="000000"/>
              </a:solidFill>
              <a:latin typeface="Arial"/>
              <a:ea typeface="ＭＳ Ｐゴシック" charset="-128"/>
            </a:endParaRPr>
          </a:p>
          <a:p>
            <a:endParaRPr lang="en-US" sz="2000" dirty="0">
              <a:latin typeface="+mj-lt"/>
            </a:endParaRPr>
          </a:p>
        </p:txBody>
      </p:sp>
    </p:spTree>
    <p:extLst>
      <p:ext uri="{BB962C8B-B14F-4D97-AF65-F5344CB8AC3E}">
        <p14:creationId xmlns:p14="http://schemas.microsoft.com/office/powerpoint/2010/main" val="352580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50A-2E15-4CA0-A14B-E4CE18CC65D2}"/>
              </a:ext>
            </a:extLst>
          </p:cNvPr>
          <p:cNvSpPr>
            <a:spLocks noGrp="1"/>
          </p:cNvSpPr>
          <p:nvPr>
            <p:ph type="title"/>
          </p:nvPr>
        </p:nvSpPr>
        <p:spPr>
          <a:xfrm>
            <a:off x="457200" y="385011"/>
            <a:ext cx="8229600" cy="1892967"/>
          </a:xfrm>
        </p:spPr>
        <p:txBody>
          <a:bodyPr>
            <a:normAutofit fontScale="90000"/>
          </a:bodyPr>
          <a:lstStyle/>
          <a:p>
            <a:r>
              <a:rPr lang="en-US" b="1" dirty="0"/>
              <a:t>IDENTITY DEVELOPMENT IN BLACK COLLEGE STUDENT-ATHLETES </a:t>
            </a:r>
          </a:p>
        </p:txBody>
      </p:sp>
      <p:sp>
        <p:nvSpPr>
          <p:cNvPr id="3" name="Content Placeholder 2">
            <a:extLst>
              <a:ext uri="{FF2B5EF4-FFF2-40B4-BE49-F238E27FC236}">
                <a16:creationId xmlns:a16="http://schemas.microsoft.com/office/drawing/2014/main" id="{688093FA-96A5-45F2-9805-F269C9C930A5}"/>
              </a:ext>
            </a:extLst>
          </p:cNvPr>
          <p:cNvSpPr>
            <a:spLocks noGrp="1"/>
          </p:cNvSpPr>
          <p:nvPr>
            <p:ph idx="1"/>
          </p:nvPr>
        </p:nvSpPr>
        <p:spPr>
          <a:xfrm>
            <a:off x="457200" y="1964890"/>
            <a:ext cx="8349916" cy="3329005"/>
          </a:xfrm>
        </p:spPr>
        <p:txBody>
          <a:bodyPr>
            <a:normAutofit/>
          </a:bodyPr>
          <a:lstStyle/>
          <a:p>
            <a:pPr marL="0" marR="0">
              <a:lnSpc>
                <a:spcPct val="107000"/>
              </a:lnSpc>
              <a:spcBef>
                <a:spcPts val="0"/>
              </a:spcBef>
              <a:spcAft>
                <a:spcPts val="800"/>
              </a:spcAft>
            </a:pPr>
            <a:endParaRPr lang="en-US" sz="2400" dirty="0">
              <a:latin typeface="+mj-lt"/>
              <a:ea typeface="Calibri" panose="020F0502020204030204" pitchFamily="34" charset="0"/>
              <a:cs typeface="Times New Roman" panose="02020603050405020304" pitchFamily="18" charset="0"/>
            </a:endParaRPr>
          </a:p>
          <a:p>
            <a:r>
              <a:rPr lang="en-US" sz="2400" dirty="0">
                <a:latin typeface="+mj-lt"/>
              </a:rPr>
              <a:t>Berry’s (1980, 2003) </a:t>
            </a:r>
            <a:r>
              <a:rPr lang="en-US" sz="2400" b="1" dirty="0">
                <a:latin typeface="+mj-lt"/>
              </a:rPr>
              <a:t>Acculturation model </a:t>
            </a:r>
            <a:r>
              <a:rPr lang="en-US" sz="2400" dirty="0">
                <a:latin typeface="+mj-lt"/>
              </a:rPr>
              <a:t>also highlights a potential category: </a:t>
            </a:r>
            <a:r>
              <a:rPr lang="en-US" sz="2400" b="1" dirty="0">
                <a:latin typeface="+mj-lt"/>
              </a:rPr>
              <a:t>Marginalization</a:t>
            </a:r>
            <a:r>
              <a:rPr lang="en-US" sz="2400" dirty="0">
                <a:latin typeface="+mj-lt"/>
              </a:rPr>
              <a:t> (</a:t>
            </a:r>
            <a:r>
              <a:rPr lang="en-US" altLang="en-US" sz="2400" kern="0" dirty="0">
                <a:solidFill>
                  <a:srgbClr val="000000"/>
                </a:solidFill>
                <a:latin typeface="+mj-lt"/>
                <a:ea typeface="ＭＳ Ｐゴシック" charset="-128"/>
              </a:rPr>
              <a:t>Tang &amp; Bashir, 2012)</a:t>
            </a:r>
          </a:p>
          <a:p>
            <a:pPr lvl="0"/>
            <a:endParaRPr lang="en-US" sz="2400" dirty="0">
              <a:latin typeface="+mj-lt"/>
            </a:endParaRPr>
          </a:p>
          <a:p>
            <a:pPr lvl="0"/>
            <a:r>
              <a:rPr lang="en-US" sz="2400" dirty="0">
                <a:latin typeface="+mj-lt"/>
              </a:rPr>
              <a:t>This category is low on acquiring new culture and low on retaining traditional culture (</a:t>
            </a:r>
            <a:r>
              <a:rPr lang="en-US" altLang="en-US" sz="2400" kern="0" dirty="0">
                <a:solidFill>
                  <a:srgbClr val="000000"/>
                </a:solidFill>
                <a:latin typeface="+mj-lt"/>
                <a:ea typeface="ＭＳ Ｐゴシック" charset="-128"/>
              </a:rPr>
              <a:t>Tang &amp; Bashir, 2012)</a:t>
            </a:r>
          </a:p>
          <a:p>
            <a:endParaRPr lang="en-US" dirty="0"/>
          </a:p>
        </p:txBody>
      </p:sp>
    </p:spTree>
    <p:extLst>
      <p:ext uri="{BB962C8B-B14F-4D97-AF65-F5344CB8AC3E}">
        <p14:creationId xmlns:p14="http://schemas.microsoft.com/office/powerpoint/2010/main" val="224856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50A-2E15-4CA0-A14B-E4CE18CC65D2}"/>
              </a:ext>
            </a:extLst>
          </p:cNvPr>
          <p:cNvSpPr>
            <a:spLocks noGrp="1"/>
          </p:cNvSpPr>
          <p:nvPr>
            <p:ph type="title"/>
          </p:nvPr>
        </p:nvSpPr>
        <p:spPr/>
        <p:txBody>
          <a:bodyPr/>
          <a:lstStyle/>
          <a:p>
            <a:r>
              <a:rPr lang="en-US" sz="4000" b="1" dirty="0">
                <a:solidFill>
                  <a:prstClr val="black"/>
                </a:solidFill>
              </a:rPr>
              <a:t>IDENTITY RACE-BASED STRESS</a:t>
            </a:r>
            <a:r>
              <a:rPr lang="en-US" b="1" dirty="0"/>
              <a:t> </a:t>
            </a:r>
          </a:p>
        </p:txBody>
      </p:sp>
      <p:sp>
        <p:nvSpPr>
          <p:cNvPr id="3" name="Content Placeholder 2">
            <a:extLst>
              <a:ext uri="{FF2B5EF4-FFF2-40B4-BE49-F238E27FC236}">
                <a16:creationId xmlns:a16="http://schemas.microsoft.com/office/drawing/2014/main" id="{688093FA-96A5-45F2-9805-F269C9C930A5}"/>
              </a:ext>
            </a:extLst>
          </p:cNvPr>
          <p:cNvSpPr>
            <a:spLocks noGrp="1"/>
          </p:cNvSpPr>
          <p:nvPr>
            <p:ph idx="1"/>
          </p:nvPr>
        </p:nvSpPr>
        <p:spPr/>
        <p:txBody>
          <a:bodyPr>
            <a:normAutofit lnSpcReduction="10000"/>
          </a:bodyPr>
          <a:lstStyle/>
          <a:p>
            <a:pPr>
              <a:lnSpc>
                <a:spcPct val="107000"/>
              </a:lnSpc>
              <a:spcBef>
                <a:spcPts val="0"/>
              </a:spcBef>
              <a:spcAft>
                <a:spcPts val="800"/>
              </a:spcAft>
            </a:pPr>
            <a:endParaRPr lang="en-US" sz="2400" dirty="0">
              <a:latin typeface="+mj-lt"/>
            </a:endParaRPr>
          </a:p>
          <a:p>
            <a:pPr>
              <a:lnSpc>
                <a:spcPct val="107000"/>
              </a:lnSpc>
              <a:spcBef>
                <a:spcPts val="0"/>
              </a:spcBef>
              <a:spcAft>
                <a:spcPts val="800"/>
              </a:spcAft>
            </a:pPr>
            <a:r>
              <a:rPr lang="en-US" sz="2400" dirty="0">
                <a:latin typeface="+mj-lt"/>
              </a:rPr>
              <a:t>Student-</a:t>
            </a:r>
            <a:r>
              <a:rPr lang="en-US" sz="2400" b="1" dirty="0">
                <a:latin typeface="+mj-lt"/>
              </a:rPr>
              <a:t>athletes</a:t>
            </a:r>
            <a:r>
              <a:rPr lang="en-US" sz="2400" dirty="0">
                <a:latin typeface="+mj-lt"/>
              </a:rPr>
              <a:t> may enter into a state of </a:t>
            </a:r>
            <a:r>
              <a:rPr lang="en-US" sz="2400" b="1" dirty="0">
                <a:latin typeface="+mj-lt"/>
              </a:rPr>
              <a:t>identity foreclosure</a:t>
            </a:r>
            <a:r>
              <a:rPr lang="en-US" sz="2400" dirty="0">
                <a:latin typeface="+mj-lt"/>
              </a:rPr>
              <a:t>.</a:t>
            </a:r>
          </a:p>
          <a:p>
            <a:pPr marL="0" indent="0">
              <a:lnSpc>
                <a:spcPct val="107000"/>
              </a:lnSpc>
              <a:spcBef>
                <a:spcPts val="0"/>
              </a:spcBef>
              <a:spcAft>
                <a:spcPts val="800"/>
              </a:spcAft>
              <a:buNone/>
            </a:pPr>
            <a:endParaRPr lang="en-US" sz="2400" dirty="0">
              <a:latin typeface="+mj-lt"/>
            </a:endParaRPr>
          </a:p>
          <a:p>
            <a:pPr>
              <a:lnSpc>
                <a:spcPct val="107000"/>
              </a:lnSpc>
              <a:spcBef>
                <a:spcPts val="0"/>
              </a:spcBef>
              <a:spcAft>
                <a:spcPts val="800"/>
              </a:spcAft>
            </a:pPr>
            <a:r>
              <a:rPr lang="en-US" sz="2400" dirty="0">
                <a:latin typeface="+mj-lt"/>
              </a:rPr>
              <a:t>This term refers to the closing off of any further role </a:t>
            </a:r>
            <a:r>
              <a:rPr lang="en-US" sz="2400" b="1" dirty="0">
                <a:latin typeface="+mj-lt"/>
              </a:rPr>
              <a:t>identity</a:t>
            </a:r>
            <a:r>
              <a:rPr lang="en-US" sz="2400" dirty="0">
                <a:latin typeface="+mj-lt"/>
              </a:rPr>
              <a:t> exploration in an individual and is typically done to avoid any </a:t>
            </a:r>
            <a:r>
              <a:rPr lang="en-US" sz="2400" b="1" dirty="0">
                <a:latin typeface="+mj-lt"/>
              </a:rPr>
              <a:t>crisis associated with role conflict</a:t>
            </a:r>
            <a:r>
              <a:rPr lang="en-US" sz="2400" dirty="0">
                <a:latin typeface="+mj-lt"/>
              </a:rPr>
              <a:t> (Erikson, 1956; Marcia, 1966).</a:t>
            </a:r>
          </a:p>
          <a:p>
            <a:pPr marL="0" marR="0" indent="0">
              <a:lnSpc>
                <a:spcPct val="107000"/>
              </a:lnSpc>
              <a:spcBef>
                <a:spcPts val="0"/>
              </a:spcBef>
              <a:spcAft>
                <a:spcPts val="800"/>
              </a:spcAft>
              <a:buNone/>
            </a:pPr>
            <a:endParaRPr lang="en-US" sz="2400" dirty="0">
              <a:latin typeface="+mj-lt"/>
            </a:endParaRPr>
          </a:p>
        </p:txBody>
      </p:sp>
    </p:spTree>
    <p:extLst>
      <p:ext uri="{BB962C8B-B14F-4D97-AF65-F5344CB8AC3E}">
        <p14:creationId xmlns:p14="http://schemas.microsoft.com/office/powerpoint/2010/main" val="3498176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50A-2E15-4CA0-A14B-E4CE18CC65D2}"/>
              </a:ext>
            </a:extLst>
          </p:cNvPr>
          <p:cNvSpPr>
            <a:spLocks noGrp="1"/>
          </p:cNvSpPr>
          <p:nvPr>
            <p:ph type="title"/>
          </p:nvPr>
        </p:nvSpPr>
        <p:spPr/>
        <p:txBody>
          <a:bodyPr/>
          <a:lstStyle/>
          <a:p>
            <a:r>
              <a:rPr lang="en-US" b="1" dirty="0"/>
              <a:t>INTERSECTIONALITY </a:t>
            </a:r>
          </a:p>
        </p:txBody>
      </p:sp>
      <p:sp>
        <p:nvSpPr>
          <p:cNvPr id="3" name="Content Placeholder 2">
            <a:extLst>
              <a:ext uri="{FF2B5EF4-FFF2-40B4-BE49-F238E27FC236}">
                <a16:creationId xmlns:a16="http://schemas.microsoft.com/office/drawing/2014/main" id="{688093FA-96A5-45F2-9805-F269C9C930A5}"/>
              </a:ext>
            </a:extLst>
          </p:cNvPr>
          <p:cNvSpPr>
            <a:spLocks noGrp="1"/>
          </p:cNvSpPr>
          <p:nvPr>
            <p:ph idx="1"/>
          </p:nvPr>
        </p:nvSpPr>
        <p:spPr>
          <a:xfrm>
            <a:off x="457200" y="1964890"/>
            <a:ext cx="8349916" cy="3649847"/>
          </a:xfrm>
        </p:spPr>
        <p:txBody>
          <a:bodyPr>
            <a:normAutofit/>
          </a:bodyPr>
          <a:lstStyle/>
          <a:p>
            <a:pPr marL="0" indent="0">
              <a:buNone/>
            </a:pPr>
            <a:r>
              <a:rPr lang="en-US" sz="2400" b="1" dirty="0">
                <a:latin typeface="+mj-lt"/>
              </a:rPr>
              <a:t>Black </a:t>
            </a:r>
            <a:r>
              <a:rPr lang="en-US" sz="2400" dirty="0">
                <a:latin typeface="+mj-lt"/>
              </a:rPr>
              <a:t>legal scholar </a:t>
            </a:r>
            <a:r>
              <a:rPr lang="en-US" sz="2400" dirty="0" err="1">
                <a:latin typeface="+mj-lt"/>
              </a:rPr>
              <a:t>Kimberlé</a:t>
            </a:r>
            <a:r>
              <a:rPr lang="en-US" sz="2400" dirty="0">
                <a:latin typeface="+mj-lt"/>
              </a:rPr>
              <a:t> Crenshaw coined the term “</a:t>
            </a:r>
            <a:r>
              <a:rPr lang="en-US" sz="2400" b="1" dirty="0">
                <a:latin typeface="+mj-lt"/>
              </a:rPr>
              <a:t>intersectionality</a:t>
            </a:r>
            <a:r>
              <a:rPr lang="en-US" sz="2400" dirty="0">
                <a:latin typeface="+mj-lt"/>
              </a:rPr>
              <a:t>” in her insightful 1989 essay, “Demarginalizing the Intersection of Race and Sex: A </a:t>
            </a:r>
            <a:r>
              <a:rPr lang="en-US" sz="2400" b="1" dirty="0">
                <a:latin typeface="+mj-lt"/>
              </a:rPr>
              <a:t>Black Feminist </a:t>
            </a:r>
            <a:r>
              <a:rPr lang="en-US" sz="2400" dirty="0">
                <a:latin typeface="+mj-lt"/>
              </a:rPr>
              <a:t>Critique of Antidiscrimination Doctrine, </a:t>
            </a:r>
            <a:r>
              <a:rPr lang="en-US" sz="2400" b="1" dirty="0">
                <a:latin typeface="+mj-lt"/>
              </a:rPr>
              <a:t>Feminist </a:t>
            </a:r>
            <a:r>
              <a:rPr lang="en-US" sz="2400" dirty="0">
                <a:latin typeface="+mj-lt"/>
              </a:rPr>
              <a:t>Theory and Antiracist Politics.” (Smith, 2013)</a:t>
            </a:r>
          </a:p>
          <a:p>
            <a:pPr marL="0" indent="0">
              <a:buNone/>
            </a:pPr>
            <a:endParaRPr lang="en-US" sz="2400" dirty="0">
              <a:latin typeface="+mj-lt"/>
            </a:endParaRPr>
          </a:p>
          <a:p>
            <a:pPr marL="0" indent="0">
              <a:buNone/>
            </a:pPr>
            <a:r>
              <a:rPr lang="en-US" sz="2400" dirty="0">
                <a:latin typeface="+mj-lt"/>
              </a:rPr>
              <a:t>“The concept of intersectionality is not an abstract notion, but a description of the way </a:t>
            </a:r>
            <a:r>
              <a:rPr lang="en-US" sz="2400" b="1" dirty="0">
                <a:latin typeface="+mj-lt"/>
              </a:rPr>
              <a:t>multiple oppressions are experienced</a:t>
            </a:r>
            <a:r>
              <a:rPr lang="en-US" sz="2400" dirty="0">
                <a:latin typeface="+mj-lt"/>
              </a:rPr>
              <a:t>.” (Smith, 2013)</a:t>
            </a:r>
          </a:p>
        </p:txBody>
      </p:sp>
    </p:spTree>
    <p:extLst>
      <p:ext uri="{BB962C8B-B14F-4D97-AF65-F5344CB8AC3E}">
        <p14:creationId xmlns:p14="http://schemas.microsoft.com/office/powerpoint/2010/main" val="94153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D50A-2E15-4CA0-A14B-E4CE18CC65D2}"/>
              </a:ext>
            </a:extLst>
          </p:cNvPr>
          <p:cNvSpPr>
            <a:spLocks noGrp="1"/>
          </p:cNvSpPr>
          <p:nvPr>
            <p:ph type="title"/>
          </p:nvPr>
        </p:nvSpPr>
        <p:spPr/>
        <p:txBody>
          <a:bodyPr/>
          <a:lstStyle/>
          <a:p>
            <a:r>
              <a:rPr lang="en-US" b="1" dirty="0"/>
              <a:t>INTERSECTIONALITY </a:t>
            </a:r>
          </a:p>
        </p:txBody>
      </p:sp>
      <p:sp>
        <p:nvSpPr>
          <p:cNvPr id="3" name="Content Placeholder 2">
            <a:extLst>
              <a:ext uri="{FF2B5EF4-FFF2-40B4-BE49-F238E27FC236}">
                <a16:creationId xmlns:a16="http://schemas.microsoft.com/office/drawing/2014/main" id="{688093FA-96A5-45F2-9805-F269C9C930A5}"/>
              </a:ext>
            </a:extLst>
          </p:cNvPr>
          <p:cNvSpPr>
            <a:spLocks noGrp="1"/>
          </p:cNvSpPr>
          <p:nvPr>
            <p:ph idx="1"/>
          </p:nvPr>
        </p:nvSpPr>
        <p:spPr>
          <a:xfrm>
            <a:off x="457200" y="1964890"/>
            <a:ext cx="8349916" cy="2751489"/>
          </a:xfrm>
        </p:spPr>
        <p:txBody>
          <a:bodyPr>
            <a:normAutofit/>
          </a:bodyPr>
          <a:lstStyle/>
          <a:p>
            <a:pPr marL="0" indent="0">
              <a:buNone/>
            </a:pPr>
            <a:r>
              <a:rPr lang="en-US" sz="2400" dirty="0">
                <a:latin typeface="+mj-lt"/>
              </a:rPr>
              <a:t>The Oxford English dictionary defines </a:t>
            </a:r>
            <a:r>
              <a:rPr lang="en-US" sz="2400" b="1" i="1" dirty="0">
                <a:latin typeface="+mj-lt"/>
              </a:rPr>
              <a:t>Intersectionality</a:t>
            </a:r>
            <a:r>
              <a:rPr lang="en-US" sz="2400" dirty="0">
                <a:latin typeface="+mj-lt"/>
              </a:rPr>
              <a:t> as “the interconnected nature of social categorizations such as race, class, and gender as they apply to a given individual or group, regarded as </a:t>
            </a:r>
            <a:r>
              <a:rPr lang="en-US" sz="2400" b="1" dirty="0">
                <a:latin typeface="+mj-lt"/>
              </a:rPr>
              <a:t>creating overlapping and interdependent systems of discrimination or disadvantage.</a:t>
            </a:r>
            <a:r>
              <a:rPr lang="en-US" sz="2400" dirty="0">
                <a:latin typeface="+mj-lt"/>
              </a:rPr>
              <a:t>” (Oxford English Dictionary, 2019). </a:t>
            </a:r>
          </a:p>
        </p:txBody>
      </p:sp>
    </p:spTree>
    <p:extLst>
      <p:ext uri="{BB962C8B-B14F-4D97-AF65-F5344CB8AC3E}">
        <p14:creationId xmlns:p14="http://schemas.microsoft.com/office/powerpoint/2010/main" val="97741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2FE9-1332-4305-B390-2B21EAF41A2A}"/>
              </a:ext>
            </a:extLst>
          </p:cNvPr>
          <p:cNvSpPr>
            <a:spLocks noGrp="1"/>
          </p:cNvSpPr>
          <p:nvPr>
            <p:ph type="title"/>
          </p:nvPr>
        </p:nvSpPr>
        <p:spPr>
          <a:xfrm>
            <a:off x="457200" y="385011"/>
            <a:ext cx="8077200" cy="1109855"/>
          </a:xfrm>
        </p:spPr>
        <p:txBody>
          <a:bodyPr>
            <a:normAutofit/>
          </a:bodyPr>
          <a:lstStyle/>
          <a:p>
            <a:r>
              <a:rPr lang="en-US" b="1" dirty="0"/>
              <a:t>GOALS</a:t>
            </a:r>
          </a:p>
        </p:txBody>
      </p:sp>
      <p:sp>
        <p:nvSpPr>
          <p:cNvPr id="3" name="Content Placeholder 2">
            <a:extLst>
              <a:ext uri="{FF2B5EF4-FFF2-40B4-BE49-F238E27FC236}">
                <a16:creationId xmlns:a16="http://schemas.microsoft.com/office/drawing/2014/main" id="{4AB3A1AB-87CA-4BA7-A46E-0BBC55DB1E4A}"/>
              </a:ext>
            </a:extLst>
          </p:cNvPr>
          <p:cNvSpPr>
            <a:spLocks noGrp="1"/>
          </p:cNvSpPr>
          <p:nvPr>
            <p:ph idx="1"/>
          </p:nvPr>
        </p:nvSpPr>
        <p:spPr>
          <a:xfrm>
            <a:off x="457200" y="1964890"/>
            <a:ext cx="8229600" cy="3817922"/>
          </a:xfrm>
        </p:spPr>
        <p:txBody>
          <a:bodyPr/>
          <a:lstStyle/>
          <a:p>
            <a:pPr marL="0" lvl="0" indent="0">
              <a:buNone/>
            </a:pPr>
            <a:endParaRPr lang="en-US" sz="2400" dirty="0">
              <a:solidFill>
                <a:prstClr val="black"/>
              </a:solidFill>
              <a:latin typeface="+mj-lt"/>
            </a:endParaRPr>
          </a:p>
          <a:p>
            <a:pPr marL="0" lvl="0" indent="0" algn="ctr">
              <a:buNone/>
            </a:pPr>
            <a:r>
              <a:rPr lang="en-US" sz="2800" dirty="0">
                <a:solidFill>
                  <a:prstClr val="black"/>
                </a:solidFill>
                <a:latin typeface="+mj-lt"/>
              </a:rPr>
              <a:t>To create a space to facilitate discussion on Intersectionality and Identity Race Based Stress in </a:t>
            </a:r>
          </a:p>
          <a:p>
            <a:pPr marL="0" lvl="0" indent="0" algn="ctr">
              <a:buNone/>
            </a:pPr>
            <a:r>
              <a:rPr lang="en-US" sz="2800" dirty="0">
                <a:solidFill>
                  <a:prstClr val="black"/>
                </a:solidFill>
                <a:latin typeface="+mj-lt"/>
              </a:rPr>
              <a:t>Division I Black College Student-Athletes</a:t>
            </a:r>
          </a:p>
          <a:p>
            <a:pPr lvl="0">
              <a:buFont typeface="Arial" panose="020B0604020202020204" pitchFamily="34" charset="0"/>
              <a:buChar char="•"/>
            </a:pPr>
            <a:endParaRPr lang="en-US" sz="2400" dirty="0">
              <a:solidFill>
                <a:prstClr val="black"/>
              </a:solidFill>
              <a:latin typeface="+mj-lt"/>
            </a:endParaRPr>
          </a:p>
          <a:p>
            <a:pPr marL="0" lvl="0" indent="0">
              <a:buNone/>
            </a:pPr>
            <a:endParaRPr lang="en-US" sz="3000" dirty="0">
              <a:solidFill>
                <a:prstClr val="black"/>
              </a:solidFill>
              <a:latin typeface="+mj-lt"/>
            </a:endParaRPr>
          </a:p>
          <a:p>
            <a:pPr lvl="0"/>
            <a:endParaRPr lang="en-US" sz="3000" dirty="0">
              <a:solidFill>
                <a:prstClr val="black"/>
              </a:solidFill>
            </a:endParaRPr>
          </a:p>
          <a:p>
            <a:pPr lvl="0"/>
            <a:endParaRPr lang="en-US" sz="3000" dirty="0">
              <a:solidFill>
                <a:prstClr val="black"/>
              </a:solidFill>
            </a:endParaRPr>
          </a:p>
          <a:p>
            <a:endParaRPr lang="en-US" dirty="0"/>
          </a:p>
        </p:txBody>
      </p:sp>
      <p:pic>
        <p:nvPicPr>
          <p:cNvPr id="4" name="Picture 3">
            <a:extLst>
              <a:ext uri="{FF2B5EF4-FFF2-40B4-BE49-F238E27FC236}">
                <a16:creationId xmlns:a16="http://schemas.microsoft.com/office/drawing/2014/main" id="{39C5124B-9030-408C-8BE3-D57217C146E5}"/>
              </a:ext>
            </a:extLst>
          </p:cNvPr>
          <p:cNvPicPr>
            <a:picLocks noChangeAspect="1"/>
          </p:cNvPicPr>
          <p:nvPr/>
        </p:nvPicPr>
        <p:blipFill>
          <a:blip r:embed="rId2"/>
          <a:stretch>
            <a:fillRect/>
          </a:stretch>
        </p:blipFill>
        <p:spPr>
          <a:xfrm>
            <a:off x="6801101" y="4198413"/>
            <a:ext cx="1605714" cy="1584399"/>
          </a:xfrm>
          <a:prstGeom prst="rect">
            <a:avLst/>
          </a:prstGeom>
        </p:spPr>
      </p:pic>
    </p:spTree>
    <p:extLst>
      <p:ext uri="{BB962C8B-B14F-4D97-AF65-F5344CB8AC3E}">
        <p14:creationId xmlns:p14="http://schemas.microsoft.com/office/powerpoint/2010/main" val="32660685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4F93-A91F-46B5-914B-D1860BC5D47A}"/>
              </a:ext>
            </a:extLst>
          </p:cNvPr>
          <p:cNvSpPr>
            <a:spLocks noGrp="1"/>
          </p:cNvSpPr>
          <p:nvPr>
            <p:ph type="title"/>
          </p:nvPr>
        </p:nvSpPr>
        <p:spPr/>
        <p:txBody>
          <a:bodyPr>
            <a:normAutofit/>
          </a:bodyPr>
          <a:lstStyle/>
          <a:p>
            <a:r>
              <a:rPr lang="en-US" b="1" dirty="0">
                <a:solidFill>
                  <a:prstClr val="black"/>
                </a:solidFill>
              </a:rPr>
              <a:t>IDENTITY BASED STRESS</a:t>
            </a:r>
            <a:r>
              <a:rPr lang="en-US" b="1" dirty="0"/>
              <a:t> </a:t>
            </a:r>
            <a:endParaRPr lang="en-US" dirty="0"/>
          </a:p>
        </p:txBody>
      </p:sp>
      <p:sp>
        <p:nvSpPr>
          <p:cNvPr id="3" name="Content Placeholder 2">
            <a:extLst>
              <a:ext uri="{FF2B5EF4-FFF2-40B4-BE49-F238E27FC236}">
                <a16:creationId xmlns:a16="http://schemas.microsoft.com/office/drawing/2014/main" id="{A3BD8715-C24F-425C-8B1F-527DD50BF481}"/>
              </a:ext>
            </a:extLst>
          </p:cNvPr>
          <p:cNvSpPr>
            <a:spLocks noGrp="1"/>
          </p:cNvSpPr>
          <p:nvPr>
            <p:ph idx="1"/>
          </p:nvPr>
        </p:nvSpPr>
        <p:spPr/>
        <p:txBody>
          <a:bodyPr/>
          <a:lstStyle/>
          <a:p>
            <a:endParaRPr lang="en-US" dirty="0">
              <a:ea typeface="Calibri" panose="020F0502020204030204" pitchFamily="34" charset="0"/>
              <a:cs typeface="Times New Roman" panose="02020603050405020304" pitchFamily="18" charset="0"/>
            </a:endParaRPr>
          </a:p>
          <a:p>
            <a:r>
              <a:rPr lang="en-US" sz="2800" dirty="0">
                <a:latin typeface="+mj-lt"/>
                <a:ea typeface="Calibri" panose="020F0502020204030204" pitchFamily="34" charset="0"/>
                <a:cs typeface="Times New Roman" panose="02020603050405020304" pitchFamily="18" charset="0"/>
              </a:rPr>
              <a:t>Being forced to choose one, or in this case two identities, influences Black College Student-Athlete wellness. </a:t>
            </a:r>
          </a:p>
          <a:p>
            <a:endParaRPr lang="en-US" dirty="0"/>
          </a:p>
        </p:txBody>
      </p:sp>
    </p:spTree>
    <p:extLst>
      <p:ext uri="{BB962C8B-B14F-4D97-AF65-F5344CB8AC3E}">
        <p14:creationId xmlns:p14="http://schemas.microsoft.com/office/powerpoint/2010/main" val="1858588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80B-EF97-4AFD-ABBB-EAEA1827E085}"/>
              </a:ext>
            </a:extLst>
          </p:cNvPr>
          <p:cNvSpPr>
            <a:spLocks noGrp="1"/>
          </p:cNvSpPr>
          <p:nvPr>
            <p:ph type="title"/>
          </p:nvPr>
        </p:nvSpPr>
        <p:spPr/>
        <p:txBody>
          <a:bodyPr>
            <a:normAutofit fontScale="90000"/>
          </a:bodyPr>
          <a:lstStyle/>
          <a:p>
            <a:r>
              <a:rPr lang="en-US" b="1" dirty="0"/>
              <a:t>IDENTITY RACE-BASED STRESS</a:t>
            </a:r>
          </a:p>
        </p:txBody>
      </p:sp>
      <p:sp>
        <p:nvSpPr>
          <p:cNvPr id="3" name="Content Placeholder 2">
            <a:extLst>
              <a:ext uri="{FF2B5EF4-FFF2-40B4-BE49-F238E27FC236}">
                <a16:creationId xmlns:a16="http://schemas.microsoft.com/office/drawing/2014/main" id="{31F124AD-B0E5-487B-8AFC-6CF4AC504207}"/>
              </a:ext>
            </a:extLst>
          </p:cNvPr>
          <p:cNvSpPr>
            <a:spLocks noGrp="1"/>
          </p:cNvSpPr>
          <p:nvPr>
            <p:ph idx="1"/>
          </p:nvPr>
        </p:nvSpPr>
        <p:spPr/>
        <p:txBody>
          <a:bodyPr>
            <a:normAutofit/>
          </a:bodyPr>
          <a:lstStyle/>
          <a:p>
            <a:pPr marL="0" indent="0">
              <a:buNone/>
            </a:pPr>
            <a:endParaRPr lang="en-US" sz="2400" dirty="0">
              <a:latin typeface="+mj-lt"/>
              <a:ea typeface="Calibri" panose="020F0502020204030204" pitchFamily="34" charset="0"/>
            </a:endParaRPr>
          </a:p>
          <a:p>
            <a:pPr marL="0" indent="0">
              <a:buNone/>
            </a:pPr>
            <a:r>
              <a:rPr lang="en-US" sz="2400" dirty="0">
                <a:latin typeface="+mj-lt"/>
                <a:ea typeface="Calibri" panose="020F0502020204030204" pitchFamily="34" charset="0"/>
              </a:rPr>
              <a:t>Throughout the literature </a:t>
            </a:r>
            <a:r>
              <a:rPr lang="en-US" sz="2400" b="1" dirty="0">
                <a:latin typeface="+mj-lt"/>
                <a:ea typeface="Calibri" panose="020F0502020204030204" pitchFamily="34" charset="0"/>
              </a:rPr>
              <a:t>racialized stress </a:t>
            </a:r>
            <a:r>
              <a:rPr lang="en-US" sz="2400" dirty="0">
                <a:latin typeface="+mj-lt"/>
                <a:ea typeface="Calibri" panose="020F0502020204030204" pitchFamily="34" charset="0"/>
              </a:rPr>
              <a:t>is referred in several different ways including: </a:t>
            </a:r>
          </a:p>
          <a:p>
            <a:pPr marL="0" indent="0" algn="ctr">
              <a:buNone/>
            </a:pPr>
            <a:endParaRPr lang="en-US" sz="2400" i="1" dirty="0">
              <a:latin typeface="+mj-lt"/>
              <a:ea typeface="Calibri" panose="020F0502020204030204" pitchFamily="34" charset="0"/>
            </a:endParaRPr>
          </a:p>
          <a:p>
            <a:pPr marL="0" indent="0" algn="ctr">
              <a:buNone/>
            </a:pPr>
            <a:r>
              <a:rPr lang="en-US" sz="2400" i="1" dirty="0">
                <a:latin typeface="+mj-lt"/>
                <a:ea typeface="Calibri" panose="020F0502020204030204" pitchFamily="34" charset="0"/>
              </a:rPr>
              <a:t>Race-related stress, Race-based stress, Identity race-based stress, and Race based traumatic stress</a:t>
            </a:r>
            <a:r>
              <a:rPr lang="en-US" sz="2400" dirty="0">
                <a:latin typeface="+mj-lt"/>
                <a:ea typeface="Calibri" panose="020F0502020204030204" pitchFamily="34" charset="0"/>
              </a:rPr>
              <a:t>.  </a:t>
            </a:r>
          </a:p>
          <a:p>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02645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80B-EF97-4AFD-ABBB-EAEA1827E085}"/>
              </a:ext>
            </a:extLst>
          </p:cNvPr>
          <p:cNvSpPr>
            <a:spLocks noGrp="1"/>
          </p:cNvSpPr>
          <p:nvPr>
            <p:ph type="title"/>
          </p:nvPr>
        </p:nvSpPr>
        <p:spPr/>
        <p:txBody>
          <a:bodyPr>
            <a:normAutofit fontScale="90000"/>
          </a:bodyPr>
          <a:lstStyle/>
          <a:p>
            <a:r>
              <a:rPr lang="en-US" b="1" dirty="0"/>
              <a:t>IDENTITY RACE-BASED STRESS</a:t>
            </a:r>
          </a:p>
        </p:txBody>
      </p:sp>
      <p:sp>
        <p:nvSpPr>
          <p:cNvPr id="3" name="Content Placeholder 2">
            <a:extLst>
              <a:ext uri="{FF2B5EF4-FFF2-40B4-BE49-F238E27FC236}">
                <a16:creationId xmlns:a16="http://schemas.microsoft.com/office/drawing/2014/main" id="{31F124AD-B0E5-487B-8AFC-6CF4AC504207}"/>
              </a:ext>
            </a:extLst>
          </p:cNvPr>
          <p:cNvSpPr>
            <a:spLocks noGrp="1"/>
          </p:cNvSpPr>
          <p:nvPr>
            <p:ph idx="1"/>
          </p:nvPr>
        </p:nvSpPr>
        <p:spPr/>
        <p:txBody>
          <a:bodyPr>
            <a:normAutofit/>
          </a:bodyPr>
          <a:lstStyle/>
          <a:p>
            <a:pPr marL="0" indent="0">
              <a:buNone/>
            </a:pPr>
            <a:endParaRPr lang="en-US" sz="2400" dirty="0">
              <a:latin typeface="+mj-lt"/>
              <a:ea typeface="Calibri" panose="020F0502020204030204" pitchFamily="34" charset="0"/>
            </a:endParaRPr>
          </a:p>
          <a:p>
            <a:pPr marL="0" indent="0">
              <a:buNone/>
            </a:pPr>
            <a:r>
              <a:rPr lang="en-US" sz="2400" dirty="0">
                <a:latin typeface="+mj-lt"/>
                <a:ea typeface="Calibri" panose="020F0502020204030204" pitchFamily="34" charset="0"/>
              </a:rPr>
              <a:t>Robert T. Carter's (2007) theory of </a:t>
            </a:r>
            <a:r>
              <a:rPr lang="en-US" sz="2400" b="1" dirty="0">
                <a:latin typeface="+mj-lt"/>
                <a:ea typeface="Calibri" panose="020F0502020204030204" pitchFamily="34" charset="0"/>
              </a:rPr>
              <a:t>Race-based traumatic stress</a:t>
            </a:r>
            <a:r>
              <a:rPr lang="en-US" sz="2400" dirty="0">
                <a:latin typeface="+mj-lt"/>
                <a:ea typeface="Calibri" panose="020F0502020204030204" pitchFamily="34" charset="0"/>
              </a:rPr>
              <a:t> indicates that individuals of color often generate responses similar to </a:t>
            </a:r>
            <a:r>
              <a:rPr lang="en-US" sz="2400" b="1" dirty="0">
                <a:latin typeface="+mj-lt"/>
                <a:ea typeface="Calibri" panose="020F0502020204030204" pitchFamily="34" charset="0"/>
              </a:rPr>
              <a:t>post-traumatic stress </a:t>
            </a:r>
            <a:r>
              <a:rPr lang="en-US" sz="2400" dirty="0">
                <a:latin typeface="+mj-lt"/>
                <a:ea typeface="Calibri" panose="020F0502020204030204" pitchFamily="34" charset="0"/>
              </a:rPr>
              <a:t>when they have experience racially charged discrimination as traumatic (Carter, 2016).  </a:t>
            </a:r>
          </a:p>
          <a:p>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7105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80B-EF97-4AFD-ABBB-EAEA1827E085}"/>
              </a:ext>
            </a:extLst>
          </p:cNvPr>
          <p:cNvSpPr>
            <a:spLocks noGrp="1"/>
          </p:cNvSpPr>
          <p:nvPr>
            <p:ph type="title"/>
          </p:nvPr>
        </p:nvSpPr>
        <p:spPr/>
        <p:txBody>
          <a:bodyPr>
            <a:normAutofit fontScale="90000"/>
          </a:bodyPr>
          <a:lstStyle/>
          <a:p>
            <a:r>
              <a:rPr lang="en-US" b="1" dirty="0"/>
              <a:t>IDENTITY RACE-BASED STRESS</a:t>
            </a:r>
          </a:p>
        </p:txBody>
      </p:sp>
      <p:sp>
        <p:nvSpPr>
          <p:cNvPr id="3" name="Content Placeholder 2">
            <a:extLst>
              <a:ext uri="{FF2B5EF4-FFF2-40B4-BE49-F238E27FC236}">
                <a16:creationId xmlns:a16="http://schemas.microsoft.com/office/drawing/2014/main" id="{31F124AD-B0E5-487B-8AFC-6CF4AC504207}"/>
              </a:ext>
            </a:extLst>
          </p:cNvPr>
          <p:cNvSpPr>
            <a:spLocks noGrp="1"/>
          </p:cNvSpPr>
          <p:nvPr>
            <p:ph idx="1"/>
          </p:nvPr>
        </p:nvSpPr>
        <p:spPr/>
        <p:txBody>
          <a:bodyPr>
            <a:normAutofit/>
          </a:bodyPr>
          <a:lstStyle/>
          <a:p>
            <a:pPr lvl="0"/>
            <a:endParaRPr lang="en-US" sz="2200" dirty="0">
              <a:solidFill>
                <a:prstClr val="black"/>
              </a:solidFill>
              <a:latin typeface="Times New Roman" panose="02020603050405020304" pitchFamily="18" charset="0"/>
              <a:ea typeface="Calibri" panose="020F0502020204030204" pitchFamily="34" charset="0"/>
            </a:endParaRPr>
          </a:p>
          <a:p>
            <a:pPr marL="0" lvl="0" indent="0">
              <a:buNone/>
            </a:pPr>
            <a:r>
              <a:rPr lang="en-US" sz="2400" dirty="0">
                <a:solidFill>
                  <a:prstClr val="black"/>
                </a:solidFill>
                <a:latin typeface="+mj-lt"/>
                <a:ea typeface="Calibri" panose="020F0502020204030204" pitchFamily="34" charset="0"/>
              </a:rPr>
              <a:t>Carter (2007) defines </a:t>
            </a:r>
            <a:r>
              <a:rPr lang="en-US" sz="2400" b="1" dirty="0">
                <a:solidFill>
                  <a:prstClr val="black"/>
                </a:solidFill>
                <a:latin typeface="+mj-lt"/>
                <a:ea typeface="Calibri" panose="020F0502020204030204" pitchFamily="34" charset="0"/>
              </a:rPr>
              <a:t>Race-based traumatic stress </a:t>
            </a:r>
            <a:r>
              <a:rPr lang="en-US" sz="2400" dirty="0">
                <a:solidFill>
                  <a:prstClr val="black"/>
                </a:solidFill>
                <a:latin typeface="+mj-lt"/>
                <a:ea typeface="Calibri" panose="020F0502020204030204" pitchFamily="34" charset="0"/>
              </a:rPr>
              <a:t>as “the traumatic response to stress following a racial encounter.  Race-based traumatic stress combines theories of stress, trauma and race-based discrimination to describe a particular response to negative racial encounters (Carter, 2016)</a:t>
            </a:r>
            <a:endParaRPr lang="en-US" sz="2400" dirty="0">
              <a:solidFill>
                <a:prstClr val="black"/>
              </a:solidFill>
              <a:latin typeface="+mj-lt"/>
            </a:endParaRPr>
          </a:p>
          <a:p>
            <a:pPr marL="0" indent="0">
              <a:buNone/>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4785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80B-EF97-4AFD-ABBB-EAEA1827E085}"/>
              </a:ext>
            </a:extLst>
          </p:cNvPr>
          <p:cNvSpPr>
            <a:spLocks noGrp="1"/>
          </p:cNvSpPr>
          <p:nvPr>
            <p:ph type="title"/>
          </p:nvPr>
        </p:nvSpPr>
        <p:spPr/>
        <p:txBody>
          <a:bodyPr>
            <a:normAutofit fontScale="90000"/>
          </a:bodyPr>
          <a:lstStyle/>
          <a:p>
            <a:r>
              <a:rPr lang="en-US" b="1" dirty="0"/>
              <a:t>IDENTITY RACE-BASED STRESS</a:t>
            </a:r>
          </a:p>
        </p:txBody>
      </p:sp>
      <p:sp>
        <p:nvSpPr>
          <p:cNvPr id="3" name="Content Placeholder 2">
            <a:extLst>
              <a:ext uri="{FF2B5EF4-FFF2-40B4-BE49-F238E27FC236}">
                <a16:creationId xmlns:a16="http://schemas.microsoft.com/office/drawing/2014/main" id="{31F124AD-B0E5-487B-8AFC-6CF4AC504207}"/>
              </a:ext>
            </a:extLst>
          </p:cNvPr>
          <p:cNvSpPr>
            <a:spLocks noGrp="1"/>
          </p:cNvSpPr>
          <p:nvPr>
            <p:ph idx="1"/>
          </p:nvPr>
        </p:nvSpPr>
        <p:spPr>
          <a:xfrm>
            <a:off x="457200" y="1964890"/>
            <a:ext cx="8229600" cy="3697973"/>
          </a:xfrm>
        </p:spPr>
        <p:txBody>
          <a:bodyPr>
            <a:normAutofit/>
          </a:bodyPr>
          <a:lstStyle/>
          <a:p>
            <a:pPr marL="0" lvl="0" indent="0">
              <a:buNone/>
            </a:pPr>
            <a:endParaRPr lang="en-US" sz="2500" dirty="0">
              <a:solidFill>
                <a:prstClr val="black"/>
              </a:solidFill>
              <a:latin typeface="Times New Roman" panose="02020603050405020304" pitchFamily="18" charset="0"/>
              <a:ea typeface="Calibri" panose="020F0502020204030204" pitchFamily="34" charset="0"/>
            </a:endParaRPr>
          </a:p>
          <a:p>
            <a:pPr marL="0" lvl="0" indent="0">
              <a:buNone/>
            </a:pPr>
            <a:r>
              <a:rPr lang="en-US" sz="2400" dirty="0">
                <a:solidFill>
                  <a:prstClr val="black"/>
                </a:solidFill>
                <a:latin typeface="+mj-lt"/>
                <a:ea typeface="Calibri" panose="020F0502020204030204" pitchFamily="34" charset="0"/>
              </a:rPr>
              <a:t>The University of Illinois Urbana-Champaign Counseling Center (2015) refers to </a:t>
            </a:r>
            <a:r>
              <a:rPr lang="en-US" sz="2400" b="1" dirty="0">
                <a:latin typeface="+mj-lt"/>
                <a:ea typeface="Calibri" panose="020F0502020204030204" pitchFamily="34" charset="0"/>
              </a:rPr>
              <a:t>Race-related stress </a:t>
            </a:r>
            <a:r>
              <a:rPr lang="en-US" sz="2400" dirty="0">
                <a:latin typeface="+mj-lt"/>
                <a:ea typeface="Calibri" panose="020F0502020204030204" pitchFamily="34" charset="0"/>
              </a:rPr>
              <a:t>as psychological distress associated with experiences of racism, discrimination, and microaggressions that minority, generally black and/or African American individuals, experience. (</a:t>
            </a:r>
            <a:r>
              <a:rPr lang="en-US" sz="2400" dirty="0">
                <a:solidFill>
                  <a:prstClr val="black"/>
                </a:solidFill>
                <a:latin typeface="Arial"/>
                <a:ea typeface="Calibri" panose="020F0502020204030204" pitchFamily="34" charset="0"/>
              </a:rPr>
              <a:t>University of Illinois Urbana-Champaign Counseling Center, 2015)</a:t>
            </a:r>
            <a:endParaRPr lang="en-US" sz="2400" dirty="0">
              <a:latin typeface="+mj-lt"/>
              <a:ea typeface="Calibri" panose="020F0502020204030204" pitchFamily="34" charset="0"/>
            </a:endParaRPr>
          </a:p>
        </p:txBody>
      </p:sp>
    </p:spTree>
    <p:extLst>
      <p:ext uri="{BB962C8B-B14F-4D97-AF65-F5344CB8AC3E}">
        <p14:creationId xmlns:p14="http://schemas.microsoft.com/office/powerpoint/2010/main" val="1380100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280B-EF97-4AFD-ABBB-EAEA1827E085}"/>
              </a:ext>
            </a:extLst>
          </p:cNvPr>
          <p:cNvSpPr>
            <a:spLocks noGrp="1"/>
          </p:cNvSpPr>
          <p:nvPr>
            <p:ph type="title"/>
          </p:nvPr>
        </p:nvSpPr>
        <p:spPr/>
        <p:txBody>
          <a:bodyPr>
            <a:normAutofit fontScale="90000"/>
          </a:bodyPr>
          <a:lstStyle/>
          <a:p>
            <a:r>
              <a:rPr lang="en-US" b="1" dirty="0"/>
              <a:t>IDENTITY RACE-BASED STRESS</a:t>
            </a:r>
          </a:p>
        </p:txBody>
      </p:sp>
      <p:sp>
        <p:nvSpPr>
          <p:cNvPr id="3" name="Content Placeholder 2">
            <a:extLst>
              <a:ext uri="{FF2B5EF4-FFF2-40B4-BE49-F238E27FC236}">
                <a16:creationId xmlns:a16="http://schemas.microsoft.com/office/drawing/2014/main" id="{31F124AD-B0E5-487B-8AFC-6CF4AC504207}"/>
              </a:ext>
            </a:extLst>
          </p:cNvPr>
          <p:cNvSpPr>
            <a:spLocks noGrp="1"/>
          </p:cNvSpPr>
          <p:nvPr>
            <p:ph idx="1"/>
          </p:nvPr>
        </p:nvSpPr>
        <p:spPr/>
        <p:txBody>
          <a:bodyPr>
            <a:normAutofit/>
          </a:bodyPr>
          <a:lstStyle/>
          <a:p>
            <a:pPr marL="0" lvl="0" indent="0">
              <a:buNone/>
            </a:pPr>
            <a:endParaRPr lang="en-US" sz="2400" dirty="0">
              <a:solidFill>
                <a:prstClr val="black"/>
              </a:solidFill>
              <a:latin typeface="Times New Roman" panose="02020603050405020304" pitchFamily="18" charset="0"/>
              <a:ea typeface="Calibri" panose="020F0502020204030204" pitchFamily="34" charset="0"/>
            </a:endParaRPr>
          </a:p>
          <a:p>
            <a:pPr marL="0" lvl="0" indent="0">
              <a:buNone/>
            </a:pPr>
            <a:r>
              <a:rPr lang="en-US" sz="2400" dirty="0">
                <a:solidFill>
                  <a:prstClr val="black"/>
                </a:solidFill>
                <a:latin typeface="+mj-lt"/>
                <a:ea typeface="Calibri" panose="020F0502020204030204" pitchFamily="34" charset="0"/>
              </a:rPr>
              <a:t>Harrell (2000) defines </a:t>
            </a:r>
            <a:r>
              <a:rPr lang="en-US" sz="2400" b="1" dirty="0">
                <a:solidFill>
                  <a:prstClr val="black"/>
                </a:solidFill>
                <a:latin typeface="+mj-lt"/>
                <a:ea typeface="Calibri" panose="020F0502020204030204" pitchFamily="34" charset="0"/>
              </a:rPr>
              <a:t>race-related stress </a:t>
            </a:r>
            <a:r>
              <a:rPr lang="en-US" sz="2400" dirty="0">
                <a:solidFill>
                  <a:prstClr val="black"/>
                </a:solidFill>
                <a:latin typeface="+mj-lt"/>
                <a:ea typeface="Calibri" panose="020F0502020204030204" pitchFamily="34" charset="0"/>
              </a:rPr>
              <a:t>as “transactions between </a:t>
            </a:r>
            <a:r>
              <a:rPr lang="en-US" sz="2400" b="1" dirty="0">
                <a:solidFill>
                  <a:prstClr val="black"/>
                </a:solidFill>
                <a:latin typeface="+mj-lt"/>
                <a:ea typeface="Calibri" panose="020F0502020204030204" pitchFamily="34" charset="0"/>
              </a:rPr>
              <a:t>individuals or groups and their environment </a:t>
            </a:r>
            <a:r>
              <a:rPr lang="en-US" sz="2400" dirty="0">
                <a:solidFill>
                  <a:prstClr val="black"/>
                </a:solidFill>
                <a:latin typeface="+mj-lt"/>
                <a:ea typeface="Calibri" panose="020F0502020204030204" pitchFamily="34" charset="0"/>
              </a:rPr>
              <a:t>that emerge from the dynamics of racism or discrimination, and that are to tax or exceed existing individuals and collective resources or </a:t>
            </a:r>
            <a:r>
              <a:rPr lang="en-US" sz="2400" b="1" dirty="0">
                <a:solidFill>
                  <a:prstClr val="black"/>
                </a:solidFill>
                <a:latin typeface="+mj-lt"/>
                <a:ea typeface="Calibri" panose="020F0502020204030204" pitchFamily="34" charset="0"/>
              </a:rPr>
              <a:t>threaten wellbeing.</a:t>
            </a:r>
            <a:r>
              <a:rPr lang="en-US" sz="2400" dirty="0">
                <a:solidFill>
                  <a:prstClr val="black"/>
                </a:solidFill>
                <a:latin typeface="+mj-lt"/>
                <a:ea typeface="Calibri" panose="020F0502020204030204" pitchFamily="34" charset="0"/>
              </a:rPr>
              <a:t>” (Harrell,  2000)</a:t>
            </a:r>
            <a:endParaRPr lang="en-US" sz="2400" dirty="0">
              <a:solidFill>
                <a:prstClr val="black"/>
              </a:solidFill>
              <a:latin typeface="+mj-lt"/>
            </a:endParaRPr>
          </a:p>
          <a:p>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57880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4190-DF97-43EA-AFD5-2475A952F009}"/>
              </a:ext>
            </a:extLst>
          </p:cNvPr>
          <p:cNvSpPr>
            <a:spLocks noGrp="1"/>
          </p:cNvSpPr>
          <p:nvPr>
            <p:ph type="title"/>
          </p:nvPr>
        </p:nvSpPr>
        <p:spPr>
          <a:xfrm>
            <a:off x="457200" y="639328"/>
            <a:ext cx="8229600" cy="1205514"/>
          </a:xfrm>
        </p:spPr>
        <p:txBody>
          <a:bodyPr>
            <a:normAutofit fontScale="90000"/>
          </a:bodyPr>
          <a:lstStyle/>
          <a:p>
            <a:r>
              <a:rPr lang="en-US" b="1" dirty="0"/>
              <a:t>Language of Identity Race Based Stress</a:t>
            </a:r>
          </a:p>
        </p:txBody>
      </p:sp>
      <p:sp>
        <p:nvSpPr>
          <p:cNvPr id="3" name="Content Placeholder 2">
            <a:extLst>
              <a:ext uri="{FF2B5EF4-FFF2-40B4-BE49-F238E27FC236}">
                <a16:creationId xmlns:a16="http://schemas.microsoft.com/office/drawing/2014/main" id="{5DAC6C40-1095-4D5D-BDC7-EAB0D656F29B}"/>
              </a:ext>
            </a:extLst>
          </p:cNvPr>
          <p:cNvSpPr>
            <a:spLocks noGrp="1"/>
          </p:cNvSpPr>
          <p:nvPr>
            <p:ph idx="1"/>
          </p:nvPr>
        </p:nvSpPr>
        <p:spPr/>
        <p:txBody>
          <a:bodyPr/>
          <a:lstStyle/>
          <a:p>
            <a:pPr marL="0" lvl="0" indent="0">
              <a:buNone/>
            </a:pPr>
            <a:r>
              <a:rPr lang="en-US" sz="2400" b="1" dirty="0">
                <a:solidFill>
                  <a:prstClr val="black"/>
                </a:solidFill>
                <a:latin typeface="+mj-lt"/>
              </a:rPr>
              <a:t>Racism: </a:t>
            </a:r>
            <a:r>
              <a:rPr lang="en-US" sz="2400" dirty="0">
                <a:solidFill>
                  <a:prstClr val="black"/>
                </a:solidFill>
                <a:latin typeface="+mj-lt"/>
              </a:rPr>
              <a:t>Prejudice towards people based on their race or ethnicity</a:t>
            </a:r>
          </a:p>
          <a:p>
            <a:pPr lvl="0"/>
            <a:endParaRPr lang="en-US" sz="2400" dirty="0">
              <a:solidFill>
                <a:prstClr val="black"/>
              </a:solidFill>
              <a:latin typeface="+mj-lt"/>
            </a:endParaRPr>
          </a:p>
          <a:p>
            <a:pPr marL="0" lvl="0" indent="0">
              <a:buNone/>
            </a:pPr>
            <a:r>
              <a:rPr lang="en-US" sz="2400" b="1" dirty="0">
                <a:solidFill>
                  <a:prstClr val="black"/>
                </a:solidFill>
                <a:latin typeface="+mj-lt"/>
              </a:rPr>
              <a:t>Discrimination:</a:t>
            </a:r>
            <a:r>
              <a:rPr lang="en-US" sz="2400" dirty="0">
                <a:solidFill>
                  <a:prstClr val="black"/>
                </a:solidFill>
                <a:latin typeface="+mj-lt"/>
              </a:rPr>
              <a:t> Unfavorable or unfair treatment against a person or thing based on group, class, gender, ability, sexual identity, etc.</a:t>
            </a:r>
          </a:p>
          <a:p>
            <a:endParaRPr lang="en-US" dirty="0"/>
          </a:p>
        </p:txBody>
      </p:sp>
    </p:spTree>
    <p:extLst>
      <p:ext uri="{BB962C8B-B14F-4D97-AF65-F5344CB8AC3E}">
        <p14:creationId xmlns:p14="http://schemas.microsoft.com/office/powerpoint/2010/main" val="2004456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4190-DF97-43EA-AFD5-2475A952F009}"/>
              </a:ext>
            </a:extLst>
          </p:cNvPr>
          <p:cNvSpPr>
            <a:spLocks noGrp="1"/>
          </p:cNvSpPr>
          <p:nvPr>
            <p:ph type="title"/>
          </p:nvPr>
        </p:nvSpPr>
        <p:spPr>
          <a:xfrm>
            <a:off x="457200" y="639328"/>
            <a:ext cx="8229600" cy="1205514"/>
          </a:xfrm>
        </p:spPr>
        <p:txBody>
          <a:bodyPr>
            <a:normAutofit fontScale="90000"/>
          </a:bodyPr>
          <a:lstStyle/>
          <a:p>
            <a:r>
              <a:rPr lang="en-US" b="1" dirty="0"/>
              <a:t>Language of Identity Race Based Stress</a:t>
            </a:r>
          </a:p>
        </p:txBody>
      </p:sp>
      <p:sp>
        <p:nvSpPr>
          <p:cNvPr id="3" name="Content Placeholder 2">
            <a:extLst>
              <a:ext uri="{FF2B5EF4-FFF2-40B4-BE49-F238E27FC236}">
                <a16:creationId xmlns:a16="http://schemas.microsoft.com/office/drawing/2014/main" id="{5DAC6C40-1095-4D5D-BDC7-EAB0D656F29B}"/>
              </a:ext>
            </a:extLst>
          </p:cNvPr>
          <p:cNvSpPr>
            <a:spLocks noGrp="1"/>
          </p:cNvSpPr>
          <p:nvPr>
            <p:ph idx="1"/>
          </p:nvPr>
        </p:nvSpPr>
        <p:spPr>
          <a:xfrm>
            <a:off x="457200" y="2205521"/>
            <a:ext cx="8446168" cy="3585678"/>
          </a:xfrm>
        </p:spPr>
        <p:txBody>
          <a:bodyPr/>
          <a:lstStyle/>
          <a:p>
            <a:pPr marL="0" lvl="0" indent="0">
              <a:buNone/>
            </a:pPr>
            <a:r>
              <a:rPr lang="en-US" sz="2400" b="1" dirty="0">
                <a:solidFill>
                  <a:prstClr val="black"/>
                </a:solidFill>
                <a:latin typeface="+mj-lt"/>
              </a:rPr>
              <a:t>Biased incident: </a:t>
            </a:r>
            <a:r>
              <a:rPr lang="en-US" sz="2400" dirty="0">
                <a:solidFill>
                  <a:prstClr val="black"/>
                </a:solidFill>
                <a:latin typeface="+mj-lt"/>
              </a:rPr>
              <a:t>Any activity that intimidates, demeans, mocks, degrades, marginalizes, or threatens individuals or groups based on that individual’s or group’s actual or perceived ethnicity, race, gender, sexual orientation, gender identity, religion, age, and ability (</a:t>
            </a:r>
            <a:r>
              <a:rPr lang="en-US" sz="2400" dirty="0" err="1">
                <a:solidFill>
                  <a:prstClr val="black"/>
                </a:solidFill>
                <a:latin typeface="+mj-lt"/>
              </a:rPr>
              <a:t>Wessler</a:t>
            </a:r>
            <a:r>
              <a:rPr lang="en-US" sz="2400" dirty="0">
                <a:solidFill>
                  <a:prstClr val="black"/>
                </a:solidFill>
                <a:latin typeface="+mj-lt"/>
              </a:rPr>
              <a:t> &amp; Moss, 2001).</a:t>
            </a:r>
          </a:p>
          <a:p>
            <a:pPr marL="0" indent="0">
              <a:buNone/>
            </a:pPr>
            <a:endParaRPr lang="en-US" dirty="0"/>
          </a:p>
        </p:txBody>
      </p:sp>
    </p:spTree>
    <p:extLst>
      <p:ext uri="{BB962C8B-B14F-4D97-AF65-F5344CB8AC3E}">
        <p14:creationId xmlns:p14="http://schemas.microsoft.com/office/powerpoint/2010/main" val="3707231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4190-DF97-43EA-AFD5-2475A952F009}"/>
              </a:ext>
            </a:extLst>
          </p:cNvPr>
          <p:cNvSpPr>
            <a:spLocks noGrp="1"/>
          </p:cNvSpPr>
          <p:nvPr>
            <p:ph type="title"/>
          </p:nvPr>
        </p:nvSpPr>
        <p:spPr>
          <a:xfrm>
            <a:off x="457200" y="639328"/>
            <a:ext cx="8229600" cy="1205514"/>
          </a:xfrm>
        </p:spPr>
        <p:txBody>
          <a:bodyPr>
            <a:normAutofit fontScale="90000"/>
          </a:bodyPr>
          <a:lstStyle/>
          <a:p>
            <a:r>
              <a:rPr lang="en-US" b="1" dirty="0"/>
              <a:t>Language of Identity Race Based Stress</a:t>
            </a:r>
          </a:p>
        </p:txBody>
      </p:sp>
      <p:sp>
        <p:nvSpPr>
          <p:cNvPr id="3" name="Content Placeholder 2">
            <a:extLst>
              <a:ext uri="{FF2B5EF4-FFF2-40B4-BE49-F238E27FC236}">
                <a16:creationId xmlns:a16="http://schemas.microsoft.com/office/drawing/2014/main" id="{5DAC6C40-1095-4D5D-BDC7-EAB0D656F29B}"/>
              </a:ext>
            </a:extLst>
          </p:cNvPr>
          <p:cNvSpPr>
            <a:spLocks noGrp="1"/>
          </p:cNvSpPr>
          <p:nvPr>
            <p:ph idx="1"/>
          </p:nvPr>
        </p:nvSpPr>
        <p:spPr>
          <a:xfrm>
            <a:off x="457200" y="2205521"/>
            <a:ext cx="8446168" cy="3585678"/>
          </a:xfrm>
        </p:spPr>
        <p:txBody>
          <a:bodyPr/>
          <a:lstStyle/>
          <a:p>
            <a:pPr marL="0" lvl="0" indent="0">
              <a:buNone/>
            </a:pPr>
            <a:r>
              <a:rPr lang="en-US" sz="2800" b="1" dirty="0">
                <a:solidFill>
                  <a:prstClr val="black"/>
                </a:solidFill>
                <a:latin typeface="+mj-lt"/>
              </a:rPr>
              <a:t>Micro-aggressions: </a:t>
            </a:r>
            <a:r>
              <a:rPr lang="en-US" sz="2800" dirty="0">
                <a:solidFill>
                  <a:prstClr val="black"/>
                </a:solidFill>
                <a:latin typeface="+mj-lt"/>
              </a:rPr>
              <a:t>Everyday verbal, nonverbal, and environmental slights, snubs, or insights whether intentional or unintentional, which communicate hostile, derogatory, or negative messages to target persons solely upon their marginalized group membership.</a:t>
            </a:r>
          </a:p>
          <a:p>
            <a:endParaRPr lang="en-US" dirty="0"/>
          </a:p>
        </p:txBody>
      </p:sp>
    </p:spTree>
    <p:extLst>
      <p:ext uri="{BB962C8B-B14F-4D97-AF65-F5344CB8AC3E}">
        <p14:creationId xmlns:p14="http://schemas.microsoft.com/office/powerpoint/2010/main" val="2423937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26246-E690-49AE-B810-8E2CD7EAD7EB}"/>
              </a:ext>
            </a:extLst>
          </p:cNvPr>
          <p:cNvSpPr>
            <a:spLocks noGrp="1"/>
          </p:cNvSpPr>
          <p:nvPr>
            <p:ph type="title"/>
          </p:nvPr>
        </p:nvSpPr>
        <p:spPr/>
        <p:txBody>
          <a:bodyPr/>
          <a:lstStyle/>
          <a:p>
            <a:r>
              <a:rPr lang="en-US" b="1" dirty="0"/>
              <a:t>MICROAGRESSIONS</a:t>
            </a:r>
          </a:p>
        </p:txBody>
      </p:sp>
      <p:pic>
        <p:nvPicPr>
          <p:cNvPr id="4" name="Content Placeholder 3">
            <a:extLst>
              <a:ext uri="{FF2B5EF4-FFF2-40B4-BE49-F238E27FC236}">
                <a16:creationId xmlns:a16="http://schemas.microsoft.com/office/drawing/2014/main" id="{7F64AD25-6A88-4390-B4A7-1A867BF4CA31}"/>
              </a:ext>
            </a:extLst>
          </p:cNvPr>
          <p:cNvPicPr>
            <a:picLocks noGrp="1" noChangeAspect="1"/>
          </p:cNvPicPr>
          <p:nvPr>
            <p:ph idx="1"/>
          </p:nvPr>
        </p:nvPicPr>
        <p:blipFill>
          <a:blip r:embed="rId2"/>
          <a:stretch>
            <a:fillRect/>
          </a:stretch>
        </p:blipFill>
        <p:spPr>
          <a:xfrm>
            <a:off x="982579" y="1453908"/>
            <a:ext cx="7178842" cy="4532486"/>
          </a:xfrm>
          <a:prstGeom prst="rect">
            <a:avLst/>
          </a:prstGeom>
        </p:spPr>
      </p:pic>
    </p:spTree>
    <p:extLst>
      <p:ext uri="{BB962C8B-B14F-4D97-AF65-F5344CB8AC3E}">
        <p14:creationId xmlns:p14="http://schemas.microsoft.com/office/powerpoint/2010/main" val="188432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2FE9-1332-4305-B390-2B21EAF41A2A}"/>
              </a:ext>
            </a:extLst>
          </p:cNvPr>
          <p:cNvSpPr>
            <a:spLocks noGrp="1"/>
          </p:cNvSpPr>
          <p:nvPr>
            <p:ph type="title"/>
          </p:nvPr>
        </p:nvSpPr>
        <p:spPr>
          <a:xfrm>
            <a:off x="457200" y="385011"/>
            <a:ext cx="8077200" cy="1109855"/>
          </a:xfrm>
        </p:spPr>
        <p:txBody>
          <a:bodyPr>
            <a:normAutofit/>
          </a:bodyPr>
          <a:lstStyle/>
          <a:p>
            <a:r>
              <a:rPr lang="en-US" b="1" dirty="0"/>
              <a:t>OBJECTIVES</a:t>
            </a:r>
          </a:p>
        </p:txBody>
      </p:sp>
      <p:sp>
        <p:nvSpPr>
          <p:cNvPr id="3" name="Content Placeholder 2">
            <a:extLst>
              <a:ext uri="{FF2B5EF4-FFF2-40B4-BE49-F238E27FC236}">
                <a16:creationId xmlns:a16="http://schemas.microsoft.com/office/drawing/2014/main" id="{4AB3A1AB-87CA-4BA7-A46E-0BBC55DB1E4A}"/>
              </a:ext>
            </a:extLst>
          </p:cNvPr>
          <p:cNvSpPr>
            <a:spLocks noGrp="1"/>
          </p:cNvSpPr>
          <p:nvPr>
            <p:ph idx="1"/>
          </p:nvPr>
        </p:nvSpPr>
        <p:spPr>
          <a:xfrm>
            <a:off x="397041" y="1494866"/>
            <a:ext cx="8522369" cy="4376545"/>
          </a:xfrm>
        </p:spPr>
        <p:txBody>
          <a:bodyPr>
            <a:normAutofit/>
          </a:bodyPr>
          <a:lstStyle/>
          <a:p>
            <a:pPr marL="0" indent="0">
              <a:buNone/>
            </a:pPr>
            <a:endParaRPr lang="en-US" sz="2800" dirty="0">
              <a:solidFill>
                <a:prstClr val="black"/>
              </a:solidFill>
            </a:endParaRPr>
          </a:p>
          <a:p>
            <a:pPr>
              <a:buFont typeface="Arial" panose="020B0604020202020204" pitchFamily="34" charset="0"/>
              <a:buChar char="•"/>
            </a:pPr>
            <a:r>
              <a:rPr lang="en-US" sz="2400" dirty="0">
                <a:solidFill>
                  <a:prstClr val="black"/>
                </a:solidFill>
                <a:latin typeface="+mj-lt"/>
              </a:rPr>
              <a:t>Define and understand the language and impact of Intersectionality and Cultural Identity Development </a:t>
            </a:r>
          </a:p>
          <a:p>
            <a:pPr>
              <a:buFont typeface="Arial" panose="020B0604020202020204" pitchFamily="34" charset="0"/>
              <a:buChar char="•"/>
            </a:pPr>
            <a:endParaRPr lang="en-US" sz="2400" dirty="0">
              <a:solidFill>
                <a:prstClr val="black"/>
              </a:solidFill>
              <a:latin typeface="+mj-lt"/>
            </a:endParaRPr>
          </a:p>
          <a:p>
            <a:pPr>
              <a:buFont typeface="Arial" panose="020B0604020202020204" pitchFamily="34" charset="0"/>
              <a:buChar char="•"/>
            </a:pPr>
            <a:r>
              <a:rPr lang="en-US" sz="2400" dirty="0">
                <a:solidFill>
                  <a:prstClr val="black"/>
                </a:solidFill>
                <a:latin typeface="+mj-lt"/>
              </a:rPr>
              <a:t>Enhance awareness of Identity Race Based Stress in Division I Black College Student-Athletes attending Predominately White Institutions (PWIs)</a:t>
            </a:r>
          </a:p>
          <a:p>
            <a:pPr marL="0" indent="0">
              <a:buNone/>
            </a:pPr>
            <a:endParaRPr lang="en-US" sz="2000" b="1" dirty="0">
              <a:solidFill>
                <a:prstClr val="black"/>
              </a:solidFill>
              <a:latin typeface="+mj-lt"/>
            </a:endParaRPr>
          </a:p>
          <a:p>
            <a:pPr lvl="0">
              <a:buFont typeface="Arial" panose="020B0604020202020204" pitchFamily="34" charset="0"/>
              <a:buChar char="•"/>
            </a:pPr>
            <a:endParaRPr lang="en-US" sz="2000" dirty="0">
              <a:solidFill>
                <a:prstClr val="black"/>
              </a:solidFill>
              <a:latin typeface="+mj-lt"/>
            </a:endParaRPr>
          </a:p>
          <a:p>
            <a:pPr marL="0" lvl="0" indent="0">
              <a:buNone/>
            </a:pPr>
            <a:endParaRPr lang="en-US" sz="2800" dirty="0">
              <a:solidFill>
                <a:prstClr val="black"/>
              </a:solidFill>
              <a:latin typeface="Arial"/>
            </a:endParaRPr>
          </a:p>
          <a:p>
            <a:pPr lvl="0">
              <a:buFont typeface="Arial" panose="020B0604020202020204" pitchFamily="34" charset="0"/>
              <a:buChar char="•"/>
            </a:pPr>
            <a:endParaRPr lang="en-US" sz="2800" dirty="0">
              <a:solidFill>
                <a:prstClr val="black"/>
              </a:solidFill>
              <a:latin typeface="Arial"/>
            </a:endParaRPr>
          </a:p>
          <a:p>
            <a:pPr>
              <a:buFont typeface="Arial" panose="020B0604020202020204" pitchFamily="34" charset="0"/>
              <a:buChar char="•"/>
            </a:pPr>
            <a:endParaRPr lang="en-US" b="1" dirty="0">
              <a:solidFill>
                <a:prstClr val="black"/>
              </a:solidFill>
              <a:latin typeface="+mj-lt"/>
            </a:endParaRPr>
          </a:p>
          <a:p>
            <a:endParaRPr lang="en-US" dirty="0">
              <a:solidFill>
                <a:prstClr val="black"/>
              </a:solidFill>
            </a:endParaRPr>
          </a:p>
          <a:p>
            <a:pPr marL="0" indent="0">
              <a:buNone/>
            </a:pPr>
            <a:endParaRPr lang="en-US" dirty="0"/>
          </a:p>
        </p:txBody>
      </p:sp>
      <p:pic>
        <p:nvPicPr>
          <p:cNvPr id="4" name="Picture 3">
            <a:extLst>
              <a:ext uri="{FF2B5EF4-FFF2-40B4-BE49-F238E27FC236}">
                <a16:creationId xmlns:a16="http://schemas.microsoft.com/office/drawing/2014/main" id="{81138080-D174-41D7-8A95-FF03B9AAE7F5}"/>
              </a:ext>
            </a:extLst>
          </p:cNvPr>
          <p:cNvPicPr>
            <a:picLocks noChangeAspect="1"/>
          </p:cNvPicPr>
          <p:nvPr/>
        </p:nvPicPr>
        <p:blipFill>
          <a:blip r:embed="rId2"/>
          <a:stretch>
            <a:fillRect/>
          </a:stretch>
        </p:blipFill>
        <p:spPr>
          <a:xfrm>
            <a:off x="6347660" y="4090236"/>
            <a:ext cx="2571750" cy="1781175"/>
          </a:xfrm>
          <a:prstGeom prst="rect">
            <a:avLst/>
          </a:prstGeom>
        </p:spPr>
      </p:pic>
    </p:spTree>
    <p:extLst>
      <p:ext uri="{BB962C8B-B14F-4D97-AF65-F5344CB8AC3E}">
        <p14:creationId xmlns:p14="http://schemas.microsoft.com/office/powerpoint/2010/main" val="1933771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BC80-FC0A-40B8-B1A4-392A49E6FE65}"/>
              </a:ext>
            </a:extLst>
          </p:cNvPr>
          <p:cNvSpPr>
            <a:spLocks noGrp="1"/>
          </p:cNvSpPr>
          <p:nvPr>
            <p:ph type="title"/>
          </p:nvPr>
        </p:nvSpPr>
        <p:spPr/>
        <p:txBody>
          <a:bodyPr>
            <a:normAutofit fontScale="90000"/>
          </a:bodyPr>
          <a:lstStyle/>
          <a:p>
            <a:r>
              <a:rPr lang="en-US" b="1" dirty="0"/>
              <a:t>COLORBLINDNESS EXAMPLE</a:t>
            </a:r>
          </a:p>
        </p:txBody>
      </p:sp>
      <p:sp>
        <p:nvSpPr>
          <p:cNvPr id="3" name="Content Placeholder 2">
            <a:extLst>
              <a:ext uri="{FF2B5EF4-FFF2-40B4-BE49-F238E27FC236}">
                <a16:creationId xmlns:a16="http://schemas.microsoft.com/office/drawing/2014/main" id="{7179CE54-1734-4D0E-AF58-85E1C1AED6AB}"/>
              </a:ext>
            </a:extLst>
          </p:cNvPr>
          <p:cNvSpPr>
            <a:spLocks noGrp="1"/>
          </p:cNvSpPr>
          <p:nvPr>
            <p:ph idx="1"/>
          </p:nvPr>
        </p:nvSpPr>
        <p:spPr/>
        <p:txBody>
          <a:bodyPr>
            <a:normAutofit fontScale="92500" lnSpcReduction="10000"/>
          </a:bodyPr>
          <a:lstStyle/>
          <a:p>
            <a:pPr>
              <a:buFont typeface="Arial" panose="020B0604020202020204" pitchFamily="34" charset="0"/>
              <a:buChar char="•"/>
            </a:pPr>
            <a:endParaRPr lang="en-US" dirty="0">
              <a:latin typeface="Arial" panose="020B0604020202020204" pitchFamily="34" charset="0"/>
            </a:endParaRPr>
          </a:p>
          <a:p>
            <a:pPr>
              <a:buFont typeface="Arial" panose="020B0604020202020204" pitchFamily="34" charset="0"/>
              <a:buChar char="•"/>
            </a:pPr>
            <a:r>
              <a:rPr lang="en-US" sz="2800" dirty="0">
                <a:latin typeface="Arial" panose="020B0604020202020204" pitchFamily="34" charset="0"/>
              </a:rPr>
              <a:t>“I don’t see you as Black. I just see you as a regular person.”</a:t>
            </a:r>
          </a:p>
          <a:p>
            <a:pPr>
              <a:buFont typeface="Arial" panose="020B0604020202020204" pitchFamily="34" charset="0"/>
              <a:buChar char="•"/>
            </a:pPr>
            <a:endParaRPr lang="en-US" sz="2800"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rPr>
              <a:t>All Lives Matter</a:t>
            </a:r>
            <a:r>
              <a:rPr lang="en-US" sz="2800" dirty="0">
                <a:latin typeface="Arial" panose="020B0604020202020204" pitchFamily="34" charset="0"/>
              </a:rPr>
              <a:t>-</a:t>
            </a:r>
            <a:r>
              <a:rPr lang="en-US" sz="2800" dirty="0">
                <a:latin typeface="Times New Roman" panose="02020603050405020304" pitchFamily="18" charset="0"/>
                <a:ea typeface="Calibri" panose="020F0502020204030204" pitchFamily="34" charset="0"/>
              </a:rPr>
              <a:t>The phrase </a:t>
            </a:r>
            <a:r>
              <a:rPr lang="en-US" sz="2800" i="1" dirty="0">
                <a:latin typeface="Times New Roman" panose="02020603050405020304" pitchFamily="18" charset="0"/>
                <a:ea typeface="Calibri" panose="020F0502020204030204" pitchFamily="34" charset="0"/>
              </a:rPr>
              <a:t>All Lives Matter</a:t>
            </a:r>
            <a:r>
              <a:rPr lang="en-US" sz="2800" dirty="0">
                <a:latin typeface="Times New Roman" panose="02020603050405020304" pitchFamily="18" charset="0"/>
                <a:ea typeface="Calibri" panose="020F0502020204030204" pitchFamily="34" charset="0"/>
              </a:rPr>
              <a:t> came as a response to Black Lives Matter and was criticized for dismissing and misunderstanding the overall message of Black Lives Matter (Carney, 2016). </a:t>
            </a:r>
            <a:endParaRPr lang="en-US" sz="2800" dirty="0"/>
          </a:p>
        </p:txBody>
      </p:sp>
    </p:spTree>
    <p:extLst>
      <p:ext uri="{BB962C8B-B14F-4D97-AF65-F5344CB8AC3E}">
        <p14:creationId xmlns:p14="http://schemas.microsoft.com/office/powerpoint/2010/main" val="1764217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pic>
        <p:nvPicPr>
          <p:cNvPr id="4" name="Content Placeholder 3">
            <a:extLst>
              <a:ext uri="{FF2B5EF4-FFF2-40B4-BE49-F238E27FC236}">
                <a16:creationId xmlns:a16="http://schemas.microsoft.com/office/drawing/2014/main" id="{46BE4DE3-92F9-4D48-B10F-F7E88A092EC8}"/>
              </a:ext>
            </a:extLst>
          </p:cNvPr>
          <p:cNvPicPr>
            <a:picLocks noGrp="1" noChangeAspect="1"/>
          </p:cNvPicPr>
          <p:nvPr>
            <p:ph idx="1"/>
          </p:nvPr>
        </p:nvPicPr>
        <p:blipFill>
          <a:blip r:embed="rId2"/>
          <a:stretch>
            <a:fillRect/>
          </a:stretch>
        </p:blipFill>
        <p:spPr>
          <a:xfrm>
            <a:off x="457200" y="1764632"/>
            <a:ext cx="8229600" cy="2057400"/>
          </a:xfrm>
          <a:prstGeom prst="rect">
            <a:avLst/>
          </a:prstGeom>
        </p:spPr>
      </p:pic>
      <p:pic>
        <p:nvPicPr>
          <p:cNvPr id="5" name="Picture 4">
            <a:extLst>
              <a:ext uri="{FF2B5EF4-FFF2-40B4-BE49-F238E27FC236}">
                <a16:creationId xmlns:a16="http://schemas.microsoft.com/office/drawing/2014/main" id="{1E653458-D786-44FE-93E0-0D0AACEC0EED}"/>
              </a:ext>
            </a:extLst>
          </p:cNvPr>
          <p:cNvPicPr>
            <a:picLocks noChangeAspect="1"/>
          </p:cNvPicPr>
          <p:nvPr/>
        </p:nvPicPr>
        <p:blipFill>
          <a:blip r:embed="rId3"/>
          <a:stretch>
            <a:fillRect/>
          </a:stretch>
        </p:blipFill>
        <p:spPr>
          <a:xfrm>
            <a:off x="2743200" y="3822032"/>
            <a:ext cx="3657600" cy="2057400"/>
          </a:xfrm>
          <a:prstGeom prst="rect">
            <a:avLst/>
          </a:prstGeom>
        </p:spPr>
      </p:pic>
    </p:spTree>
    <p:extLst>
      <p:ext uri="{BB962C8B-B14F-4D97-AF65-F5344CB8AC3E}">
        <p14:creationId xmlns:p14="http://schemas.microsoft.com/office/powerpoint/2010/main" val="4214678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sp>
        <p:nvSpPr>
          <p:cNvPr id="6" name="Content Placeholder 5">
            <a:extLst>
              <a:ext uri="{FF2B5EF4-FFF2-40B4-BE49-F238E27FC236}">
                <a16:creationId xmlns:a16="http://schemas.microsoft.com/office/drawing/2014/main" id="{82D1B6F2-75D2-4A0E-BDA0-6C82A16250C0}"/>
              </a:ext>
            </a:extLst>
          </p:cNvPr>
          <p:cNvSpPr>
            <a:spLocks noGrp="1"/>
          </p:cNvSpPr>
          <p:nvPr>
            <p:ph idx="1"/>
          </p:nvPr>
        </p:nvSpPr>
        <p:spPr>
          <a:xfrm>
            <a:off x="457200" y="1427748"/>
            <a:ext cx="8229600" cy="3924838"/>
          </a:xfrm>
        </p:spPr>
        <p:txBody>
          <a:bodyPr>
            <a:normAutofit/>
          </a:bodyPr>
          <a:lstStyle/>
          <a:p>
            <a:pPr marL="0" indent="0">
              <a:buNone/>
            </a:pPr>
            <a:endParaRPr lang="en-US" sz="1500" dirty="0">
              <a:latin typeface="+mj-lt"/>
            </a:endParaRPr>
          </a:p>
          <a:p>
            <a:pPr marL="0" indent="0">
              <a:buNone/>
            </a:pPr>
            <a:r>
              <a:rPr lang="en-US" sz="2000" dirty="0">
                <a:latin typeface="+mj-lt"/>
              </a:rPr>
              <a:t>The Penn State fan who sparked a social media storm over a letter he wrote about a Nittany Lions player’s looks has explained his </a:t>
            </a:r>
            <a:r>
              <a:rPr lang="en-US" sz="2000" b="1" dirty="0">
                <a:latin typeface="+mj-lt"/>
              </a:rPr>
              <a:t>comments were not racial</a:t>
            </a:r>
            <a:r>
              <a:rPr lang="en-US" sz="2000" dirty="0">
                <a:latin typeface="+mj-lt"/>
              </a:rPr>
              <a:t>.</a:t>
            </a:r>
          </a:p>
          <a:p>
            <a:pPr marL="0" indent="0">
              <a:buNone/>
            </a:pPr>
            <a:endParaRPr lang="en-US" sz="2000" dirty="0">
              <a:solidFill>
                <a:srgbClr val="000000"/>
              </a:solidFill>
              <a:latin typeface="+mj-lt"/>
            </a:endParaRPr>
          </a:p>
          <a:p>
            <a:pPr marL="0" indent="0">
              <a:buNone/>
            </a:pPr>
            <a:r>
              <a:rPr lang="en-US" sz="2000" dirty="0">
                <a:latin typeface="+mj-lt"/>
              </a:rPr>
              <a:t>David Petersen, a 1966 Penn State graduate the letter about Penn State player Jonathan Sutherland, describing his “shoulder-length dreadlocks look disgusting and are certainly not attractive.”</a:t>
            </a:r>
          </a:p>
          <a:p>
            <a:pPr marL="0" indent="0">
              <a:buNone/>
            </a:pPr>
            <a:br>
              <a:rPr lang="en-US" sz="800" dirty="0">
                <a:solidFill>
                  <a:srgbClr val="000000"/>
                </a:solidFill>
                <a:latin typeface="+mj-lt"/>
              </a:rPr>
            </a:br>
            <a:br>
              <a:rPr lang="en-US" sz="1200" dirty="0">
                <a:solidFill>
                  <a:srgbClr val="000000"/>
                </a:solidFill>
                <a:latin typeface="+mj-lt"/>
              </a:rPr>
            </a:br>
            <a:endParaRPr lang="en-US" sz="1400" dirty="0">
              <a:solidFill>
                <a:srgbClr val="000000"/>
              </a:solidFill>
              <a:latin typeface="+mj-lt"/>
            </a:endParaRPr>
          </a:p>
          <a:p>
            <a:pPr marL="0" indent="0" algn="ctr">
              <a:buNone/>
            </a:pPr>
            <a:r>
              <a:rPr lang="en-US" sz="1400" i="1" dirty="0">
                <a:solidFill>
                  <a:srgbClr val="000000"/>
                </a:solidFill>
                <a:latin typeface="+mj-lt"/>
              </a:rPr>
              <a:t>Read more here: https://www.miamiherald.com/sports/article235921152.html#storylink=cpy</a:t>
            </a:r>
          </a:p>
          <a:p>
            <a:endParaRPr lang="en-US" dirty="0"/>
          </a:p>
        </p:txBody>
      </p:sp>
    </p:spTree>
    <p:extLst>
      <p:ext uri="{BB962C8B-B14F-4D97-AF65-F5344CB8AC3E}">
        <p14:creationId xmlns:p14="http://schemas.microsoft.com/office/powerpoint/2010/main" val="3101908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sp>
        <p:nvSpPr>
          <p:cNvPr id="6" name="Content Placeholder 5">
            <a:extLst>
              <a:ext uri="{FF2B5EF4-FFF2-40B4-BE49-F238E27FC236}">
                <a16:creationId xmlns:a16="http://schemas.microsoft.com/office/drawing/2014/main" id="{82D1B6F2-75D2-4A0E-BDA0-6C82A16250C0}"/>
              </a:ext>
            </a:extLst>
          </p:cNvPr>
          <p:cNvSpPr>
            <a:spLocks noGrp="1"/>
          </p:cNvSpPr>
          <p:nvPr>
            <p:ph idx="1"/>
          </p:nvPr>
        </p:nvSpPr>
        <p:spPr>
          <a:xfrm>
            <a:off x="457200" y="1427748"/>
            <a:ext cx="8229600" cy="3924838"/>
          </a:xfrm>
        </p:spPr>
        <p:txBody>
          <a:bodyPr>
            <a:normAutofit lnSpcReduction="10000"/>
          </a:bodyPr>
          <a:lstStyle/>
          <a:p>
            <a:pPr marL="0" indent="0">
              <a:buNone/>
            </a:pPr>
            <a:endParaRPr lang="en-US" sz="1500" dirty="0">
              <a:latin typeface="+mj-lt"/>
            </a:endParaRPr>
          </a:p>
          <a:p>
            <a:pPr marL="0" lvl="0" indent="0">
              <a:buNone/>
            </a:pPr>
            <a:r>
              <a:rPr lang="en-US" sz="2000" dirty="0">
                <a:solidFill>
                  <a:prstClr val="black"/>
                </a:solidFill>
                <a:latin typeface="Arial"/>
              </a:rPr>
              <a:t>“I would just like to see the coaches get the guys cleaned up and not looking like Florida State and Miami guys.”</a:t>
            </a:r>
          </a:p>
          <a:p>
            <a:pPr marL="0" lvl="0" indent="0">
              <a:buNone/>
            </a:pPr>
            <a:endParaRPr lang="en-US" sz="2000" dirty="0">
              <a:solidFill>
                <a:srgbClr val="000000"/>
              </a:solidFill>
              <a:latin typeface="Arial"/>
            </a:endParaRPr>
          </a:p>
          <a:p>
            <a:pPr marL="0" lvl="0" indent="0">
              <a:buNone/>
            </a:pPr>
            <a:r>
              <a:rPr lang="en-US" sz="2000" dirty="0">
                <a:solidFill>
                  <a:prstClr val="black"/>
                </a:solidFill>
                <a:latin typeface="Arial"/>
              </a:rPr>
              <a:t>“It </a:t>
            </a:r>
            <a:r>
              <a:rPr lang="en-US" sz="2000" b="1" dirty="0">
                <a:solidFill>
                  <a:prstClr val="black"/>
                </a:solidFill>
                <a:latin typeface="Arial"/>
              </a:rPr>
              <a:t>wasn’t threatening or anything</a:t>
            </a:r>
            <a:r>
              <a:rPr lang="en-US" sz="2000" dirty="0">
                <a:solidFill>
                  <a:prstClr val="black"/>
                </a:solidFill>
                <a:latin typeface="Arial"/>
              </a:rPr>
              <a:t>. I was just disgruntled about some of the hairdos that we’re seeing,” he added, “You think of Penn State as a bunch of clean-cut guys. And you do see so many who are clean cut. But the tattoos and the hair — there are a lot of guys with hair coming down their backs and it just looks awful. And it’s the same for the NFL and NBA, too.”</a:t>
            </a:r>
            <a:br>
              <a:rPr lang="en-US" sz="2000" dirty="0">
                <a:solidFill>
                  <a:srgbClr val="000000"/>
                </a:solidFill>
                <a:latin typeface="Arial"/>
              </a:rPr>
            </a:br>
            <a:br>
              <a:rPr lang="en-US" sz="800" dirty="0">
                <a:solidFill>
                  <a:srgbClr val="000000"/>
                </a:solidFill>
                <a:latin typeface="+mj-lt"/>
              </a:rPr>
            </a:br>
            <a:br>
              <a:rPr lang="en-US" sz="1200" dirty="0">
                <a:solidFill>
                  <a:srgbClr val="000000"/>
                </a:solidFill>
                <a:latin typeface="+mj-lt"/>
              </a:rPr>
            </a:br>
            <a:endParaRPr lang="en-US" sz="1400" dirty="0">
              <a:solidFill>
                <a:srgbClr val="000000"/>
              </a:solidFill>
              <a:latin typeface="+mj-lt"/>
            </a:endParaRPr>
          </a:p>
          <a:p>
            <a:pPr marL="0" lvl="0" indent="0" algn="ctr">
              <a:buNone/>
            </a:pPr>
            <a:r>
              <a:rPr lang="en-US" sz="1400" i="1" dirty="0">
                <a:solidFill>
                  <a:srgbClr val="000000"/>
                </a:solidFill>
                <a:latin typeface="Arial"/>
              </a:rPr>
              <a:t>Read more here: https://www.pennlive.com/pennstatefootball/2019/10/jonathan-sutherland-posts-statement-in-response-to-penn-state-fans-letter-about-his-dreadlocks.html</a:t>
            </a:r>
            <a:endParaRPr lang="en-US" dirty="0">
              <a:solidFill>
                <a:prstClr val="black"/>
              </a:solidFill>
            </a:endParaRPr>
          </a:p>
          <a:p>
            <a:endParaRPr lang="en-US" dirty="0"/>
          </a:p>
        </p:txBody>
      </p:sp>
    </p:spTree>
    <p:extLst>
      <p:ext uri="{BB962C8B-B14F-4D97-AF65-F5344CB8AC3E}">
        <p14:creationId xmlns:p14="http://schemas.microsoft.com/office/powerpoint/2010/main" val="3383809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sp>
        <p:nvSpPr>
          <p:cNvPr id="6" name="Content Placeholder 5">
            <a:extLst>
              <a:ext uri="{FF2B5EF4-FFF2-40B4-BE49-F238E27FC236}">
                <a16:creationId xmlns:a16="http://schemas.microsoft.com/office/drawing/2014/main" id="{82D1B6F2-75D2-4A0E-BDA0-6C82A16250C0}"/>
              </a:ext>
            </a:extLst>
          </p:cNvPr>
          <p:cNvSpPr>
            <a:spLocks noGrp="1"/>
          </p:cNvSpPr>
          <p:nvPr>
            <p:ph idx="1"/>
          </p:nvPr>
        </p:nvSpPr>
        <p:spPr/>
        <p:txBody>
          <a:bodyPr>
            <a:normAutofit/>
          </a:bodyPr>
          <a:lstStyle/>
          <a:p>
            <a:pPr marL="0" indent="0" algn="ctr">
              <a:buNone/>
            </a:pPr>
            <a:r>
              <a:rPr lang="en-US" sz="2800" dirty="0">
                <a:latin typeface="+mj-lt"/>
              </a:rPr>
              <a:t>Penn State football coach James Franklin addressed the letter stating: </a:t>
            </a:r>
          </a:p>
          <a:p>
            <a:pPr marL="0" indent="0">
              <a:buNone/>
            </a:pPr>
            <a:endParaRPr lang="en-US" sz="2800" dirty="0">
              <a:latin typeface="+mj-lt"/>
            </a:endParaRPr>
          </a:p>
          <a:p>
            <a:pPr marL="0" indent="0" algn="ctr">
              <a:buNone/>
            </a:pPr>
            <a:r>
              <a:rPr lang="en-US" sz="2800" dirty="0">
                <a:latin typeface="+mj-lt"/>
              </a:rPr>
              <a:t>"The football I know brings people together."</a:t>
            </a:r>
            <a:br>
              <a:rPr lang="en-US" sz="1400" dirty="0">
                <a:solidFill>
                  <a:srgbClr val="000000"/>
                </a:solidFill>
                <a:latin typeface="+mj-lt"/>
              </a:rPr>
            </a:br>
            <a:endParaRPr lang="en-US" sz="1400" dirty="0">
              <a:solidFill>
                <a:srgbClr val="000000"/>
              </a:solidFill>
              <a:latin typeface="+mj-lt"/>
            </a:endParaRPr>
          </a:p>
          <a:p>
            <a:endParaRPr lang="en-US" sz="1400" dirty="0">
              <a:solidFill>
                <a:srgbClr val="000000"/>
              </a:solidFill>
              <a:latin typeface="+mj-lt"/>
            </a:endParaRPr>
          </a:p>
          <a:p>
            <a:pPr marL="0" indent="0" algn="ctr">
              <a:buNone/>
            </a:pPr>
            <a:r>
              <a:rPr lang="en-US" sz="1400" i="1" dirty="0">
                <a:solidFill>
                  <a:srgbClr val="000000"/>
                </a:solidFill>
                <a:latin typeface="+mj-lt"/>
              </a:rPr>
              <a:t>Read more here: https://www.miamiherald.com/sports/article235921152.html#storylink=cpy</a:t>
            </a:r>
          </a:p>
          <a:p>
            <a:endParaRPr lang="en-US" dirty="0"/>
          </a:p>
        </p:txBody>
      </p:sp>
    </p:spTree>
    <p:extLst>
      <p:ext uri="{BB962C8B-B14F-4D97-AF65-F5344CB8AC3E}">
        <p14:creationId xmlns:p14="http://schemas.microsoft.com/office/powerpoint/2010/main" val="50457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sp>
        <p:nvSpPr>
          <p:cNvPr id="6" name="Content Placeholder 5">
            <a:extLst>
              <a:ext uri="{FF2B5EF4-FFF2-40B4-BE49-F238E27FC236}">
                <a16:creationId xmlns:a16="http://schemas.microsoft.com/office/drawing/2014/main" id="{82D1B6F2-75D2-4A0E-BDA0-6C82A16250C0}"/>
              </a:ext>
            </a:extLst>
          </p:cNvPr>
          <p:cNvSpPr>
            <a:spLocks noGrp="1"/>
          </p:cNvSpPr>
          <p:nvPr>
            <p:ph idx="1"/>
          </p:nvPr>
        </p:nvSpPr>
        <p:spPr>
          <a:xfrm>
            <a:off x="457200" y="1427748"/>
            <a:ext cx="8229600" cy="3924838"/>
          </a:xfrm>
        </p:spPr>
        <p:txBody>
          <a:bodyPr>
            <a:normAutofit fontScale="92500" lnSpcReduction="20000"/>
          </a:bodyPr>
          <a:lstStyle/>
          <a:p>
            <a:pPr marL="0" indent="0" algn="ctr">
              <a:buNone/>
            </a:pPr>
            <a:endParaRPr lang="en-US" sz="1600" b="1" dirty="0">
              <a:latin typeface="+mj-lt"/>
            </a:endParaRPr>
          </a:p>
          <a:p>
            <a:pPr marL="0" indent="0" algn="ctr">
              <a:buNone/>
            </a:pPr>
            <a:r>
              <a:rPr lang="en-US" sz="2200" b="1" dirty="0">
                <a:latin typeface="+mj-lt"/>
              </a:rPr>
              <a:t>Sutherland posted the following response on Twitter Tuesday:</a:t>
            </a:r>
          </a:p>
          <a:p>
            <a:pPr marL="0" indent="0">
              <a:buNone/>
            </a:pPr>
            <a:endParaRPr lang="en-US" sz="2200" dirty="0">
              <a:latin typeface="+mj-lt"/>
            </a:endParaRPr>
          </a:p>
          <a:p>
            <a:pPr marL="0" lvl="0" indent="0">
              <a:buNone/>
            </a:pPr>
            <a:r>
              <a:rPr lang="en-US" sz="2200" dirty="0">
                <a:latin typeface="+mj-lt"/>
              </a:rPr>
              <a:t>“Although the message was indeed rude, ignorant, and judging, I’ve taken no personal offense to it because personally, I must respect you as a person before I respect your opinion.”</a:t>
            </a:r>
          </a:p>
          <a:p>
            <a:pPr marL="0" lvl="0" indent="0">
              <a:buNone/>
            </a:pPr>
            <a:endParaRPr lang="en-US" sz="2200" dirty="0">
              <a:solidFill>
                <a:srgbClr val="000000"/>
              </a:solidFill>
              <a:latin typeface="+mj-lt"/>
            </a:endParaRPr>
          </a:p>
          <a:p>
            <a:pPr marL="0" lvl="0" indent="0">
              <a:buNone/>
            </a:pPr>
            <a:r>
              <a:rPr lang="en-US" sz="2200" dirty="0">
                <a:latin typeface="+mj-lt"/>
              </a:rPr>
              <a:t>"At the end of the day, without an apology needed, I forgive this individual because I’m nowhere close to being perfect and I expect God to forgive me for all the wrong I’ve done in my life.” </a:t>
            </a:r>
          </a:p>
          <a:p>
            <a:pPr marL="0" lvl="0" indent="0">
              <a:buNone/>
            </a:pPr>
            <a:endParaRPr lang="en-US" sz="2000" dirty="0">
              <a:solidFill>
                <a:srgbClr val="000000"/>
              </a:solidFill>
              <a:latin typeface="+mj-lt"/>
            </a:endParaRPr>
          </a:p>
          <a:p>
            <a:pPr marL="0" lvl="0" indent="0">
              <a:buNone/>
            </a:pPr>
            <a:endParaRPr lang="en-US" sz="1400" dirty="0">
              <a:solidFill>
                <a:srgbClr val="000000"/>
              </a:solidFill>
              <a:latin typeface="+mj-lt"/>
            </a:endParaRPr>
          </a:p>
          <a:p>
            <a:pPr marL="0" lvl="0" indent="0" algn="ctr">
              <a:buNone/>
            </a:pPr>
            <a:r>
              <a:rPr lang="en-US" sz="1400" i="1" dirty="0">
                <a:solidFill>
                  <a:srgbClr val="000000"/>
                </a:solidFill>
                <a:latin typeface="Arial"/>
              </a:rPr>
              <a:t>Read more here: https://www.pennlive.com/pennstatefootball/2019/10/jonathan-sutherland-posts-statement-in-response-to-penn-state-fans-letter-about-his-dreadlocks.html</a:t>
            </a:r>
            <a:endParaRPr lang="en-US" dirty="0">
              <a:solidFill>
                <a:prstClr val="black"/>
              </a:solidFill>
            </a:endParaRPr>
          </a:p>
          <a:p>
            <a:endParaRPr lang="en-US" dirty="0"/>
          </a:p>
        </p:txBody>
      </p:sp>
    </p:spTree>
    <p:extLst>
      <p:ext uri="{BB962C8B-B14F-4D97-AF65-F5344CB8AC3E}">
        <p14:creationId xmlns:p14="http://schemas.microsoft.com/office/powerpoint/2010/main" val="936363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4A-29F0-4F7E-A148-5745F31960AB}"/>
              </a:ext>
            </a:extLst>
          </p:cNvPr>
          <p:cNvSpPr>
            <a:spLocks noGrp="1"/>
          </p:cNvSpPr>
          <p:nvPr>
            <p:ph type="title"/>
          </p:nvPr>
        </p:nvSpPr>
        <p:spPr>
          <a:xfrm>
            <a:off x="457200" y="417095"/>
            <a:ext cx="8229600" cy="1347537"/>
          </a:xfrm>
        </p:spPr>
        <p:txBody>
          <a:bodyPr>
            <a:normAutofit/>
          </a:bodyPr>
          <a:lstStyle/>
          <a:p>
            <a:r>
              <a:rPr lang="en-US" b="1" dirty="0"/>
              <a:t>EXAMPLES IN MEDIA</a:t>
            </a:r>
          </a:p>
        </p:txBody>
      </p:sp>
      <p:sp>
        <p:nvSpPr>
          <p:cNvPr id="6" name="Content Placeholder 5">
            <a:extLst>
              <a:ext uri="{FF2B5EF4-FFF2-40B4-BE49-F238E27FC236}">
                <a16:creationId xmlns:a16="http://schemas.microsoft.com/office/drawing/2014/main" id="{82D1B6F2-75D2-4A0E-BDA0-6C82A16250C0}"/>
              </a:ext>
            </a:extLst>
          </p:cNvPr>
          <p:cNvSpPr>
            <a:spLocks noGrp="1"/>
          </p:cNvSpPr>
          <p:nvPr>
            <p:ph idx="1"/>
          </p:nvPr>
        </p:nvSpPr>
        <p:spPr>
          <a:xfrm>
            <a:off x="457200" y="1427748"/>
            <a:ext cx="8229600" cy="3924838"/>
          </a:xfrm>
        </p:spPr>
        <p:txBody>
          <a:bodyPr>
            <a:normAutofit fontScale="92500"/>
          </a:bodyPr>
          <a:lstStyle/>
          <a:p>
            <a:pPr marL="0" indent="0" algn="ctr">
              <a:buNone/>
            </a:pPr>
            <a:endParaRPr lang="en-US" sz="1600" b="1" dirty="0">
              <a:latin typeface="+mj-lt"/>
            </a:endParaRPr>
          </a:p>
          <a:p>
            <a:pPr marL="0" indent="0" algn="ctr">
              <a:buNone/>
            </a:pPr>
            <a:r>
              <a:rPr lang="en-US" sz="2200" b="1" dirty="0">
                <a:latin typeface="+mj-lt"/>
              </a:rPr>
              <a:t>Sutherland posted the following response on Twitter Tuesday:</a:t>
            </a:r>
          </a:p>
          <a:p>
            <a:pPr marL="0" lvl="0" indent="0">
              <a:buNone/>
            </a:pPr>
            <a:endParaRPr lang="en-US" sz="2200" dirty="0">
              <a:solidFill>
                <a:srgbClr val="000000"/>
              </a:solidFill>
              <a:latin typeface="+mj-lt"/>
            </a:endParaRPr>
          </a:p>
          <a:p>
            <a:pPr marL="0" indent="0" algn="ctr">
              <a:buNone/>
            </a:pPr>
            <a:r>
              <a:rPr lang="en-US" sz="2200" b="1" dirty="0">
                <a:latin typeface="+mj-lt"/>
              </a:rPr>
              <a:t>Let this be one of the many examples to us that in the year 2019, people of different cultures, religions, and ethnicities are still being discriminated against and it needs to stop.</a:t>
            </a:r>
          </a:p>
          <a:p>
            <a:pPr marL="0" indent="0" algn="ctr">
              <a:buNone/>
            </a:pPr>
            <a:endParaRPr lang="en-US" sz="2200" i="1" dirty="0">
              <a:latin typeface="+mj-lt"/>
            </a:endParaRPr>
          </a:p>
          <a:p>
            <a:pPr marL="0" indent="0" algn="ctr">
              <a:buNone/>
            </a:pPr>
            <a:r>
              <a:rPr lang="en-US" sz="2200" i="1" dirty="0">
                <a:latin typeface="+mj-lt"/>
              </a:rPr>
              <a:t>“Don’t be scared to be different!!” </a:t>
            </a:r>
            <a:endParaRPr lang="en-US" sz="2200" dirty="0">
              <a:latin typeface="+mj-lt"/>
            </a:endParaRPr>
          </a:p>
          <a:p>
            <a:pPr marL="0" lvl="0" indent="0">
              <a:buNone/>
            </a:pPr>
            <a:endParaRPr lang="en-US" sz="2200" dirty="0">
              <a:solidFill>
                <a:srgbClr val="000000"/>
              </a:solidFill>
              <a:latin typeface="+mj-lt"/>
            </a:endParaRPr>
          </a:p>
          <a:p>
            <a:pPr marL="0" lvl="0" indent="0">
              <a:buNone/>
            </a:pPr>
            <a:endParaRPr lang="en-US" sz="1400" dirty="0">
              <a:solidFill>
                <a:srgbClr val="000000"/>
              </a:solidFill>
              <a:latin typeface="+mj-lt"/>
            </a:endParaRPr>
          </a:p>
          <a:p>
            <a:pPr marL="0" indent="0" algn="ctr">
              <a:buNone/>
            </a:pPr>
            <a:r>
              <a:rPr lang="en-US" sz="1400" i="1" dirty="0">
                <a:solidFill>
                  <a:srgbClr val="000000"/>
                </a:solidFill>
                <a:latin typeface="+mj-lt"/>
              </a:rPr>
              <a:t>Read more here: https://www.pennlive.com/pennstatefootball/2019/10/jonathan-sutherland-posts-statement-in-response-to-penn-state-fans-letter-about-his-dreadlocks.html</a:t>
            </a:r>
            <a:endParaRPr lang="en-US" dirty="0"/>
          </a:p>
        </p:txBody>
      </p:sp>
    </p:spTree>
    <p:extLst>
      <p:ext uri="{BB962C8B-B14F-4D97-AF65-F5344CB8AC3E}">
        <p14:creationId xmlns:p14="http://schemas.microsoft.com/office/powerpoint/2010/main" val="427400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5F0C-1515-4390-B8C1-5900D4002BE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E68AF3D9-73EB-4814-AC73-E3B6C7D52F34}"/>
              </a:ext>
            </a:extLst>
          </p:cNvPr>
          <p:cNvSpPr>
            <a:spLocks noGrp="1"/>
          </p:cNvSpPr>
          <p:nvPr>
            <p:ph idx="1"/>
          </p:nvPr>
        </p:nvSpPr>
        <p:spPr/>
        <p:txBody>
          <a:bodyPr>
            <a:normAutofit/>
          </a:bodyPr>
          <a:lstStyle/>
          <a:p>
            <a:r>
              <a:rPr lang="en-US" sz="2400" dirty="0">
                <a:latin typeface="+mj-lt"/>
              </a:rPr>
              <a:t>More research is needed to explore the effects of identity and the intersectionality of Race and Sport on Black Student-Athlete Wellness </a:t>
            </a:r>
          </a:p>
          <a:p>
            <a:endParaRPr lang="en-US" sz="2400" dirty="0">
              <a:latin typeface="+mj-lt"/>
            </a:endParaRPr>
          </a:p>
          <a:p>
            <a:r>
              <a:rPr lang="en-US" sz="2400" dirty="0">
                <a:latin typeface="+mj-lt"/>
              </a:rPr>
              <a:t>Future research is also needed to explore </a:t>
            </a:r>
            <a:r>
              <a:rPr lang="en-US" sz="2400" dirty="0">
                <a:solidFill>
                  <a:prstClr val="black"/>
                </a:solidFill>
                <a:latin typeface="Arial"/>
              </a:rPr>
              <a:t>the effects of identity</a:t>
            </a:r>
            <a:r>
              <a:rPr lang="en-US" sz="2400" dirty="0">
                <a:latin typeface="+mj-lt"/>
              </a:rPr>
              <a:t> and the intersectionality of Race, Gender, and Sport on Black Student-Athlete Wellness</a:t>
            </a:r>
          </a:p>
        </p:txBody>
      </p:sp>
    </p:spTree>
    <p:extLst>
      <p:ext uri="{BB962C8B-B14F-4D97-AF65-F5344CB8AC3E}">
        <p14:creationId xmlns:p14="http://schemas.microsoft.com/office/powerpoint/2010/main" val="2863720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5F0C-1515-4390-B8C1-5900D4002BE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E68AF3D9-73EB-4814-AC73-E3B6C7D52F34}"/>
              </a:ext>
            </a:extLst>
          </p:cNvPr>
          <p:cNvSpPr>
            <a:spLocks noGrp="1"/>
          </p:cNvSpPr>
          <p:nvPr>
            <p:ph idx="1"/>
          </p:nvPr>
        </p:nvSpPr>
        <p:spPr>
          <a:xfrm>
            <a:off x="457200" y="1964890"/>
            <a:ext cx="8229600" cy="3633805"/>
          </a:xfrm>
        </p:spPr>
        <p:txBody>
          <a:bodyPr>
            <a:normAutofit/>
          </a:bodyPr>
          <a:lstStyle/>
          <a:p>
            <a:r>
              <a:rPr lang="en-US" sz="2600" dirty="0">
                <a:latin typeface="+mj-lt"/>
              </a:rPr>
              <a:t>Terms such as </a:t>
            </a:r>
            <a:r>
              <a:rPr lang="en-US" sz="2600" b="1" dirty="0">
                <a:latin typeface="+mj-lt"/>
              </a:rPr>
              <a:t>Diversity and Inclusion </a:t>
            </a:r>
            <a:r>
              <a:rPr lang="en-US" sz="2600" dirty="0">
                <a:latin typeface="+mj-lt"/>
              </a:rPr>
              <a:t>and </a:t>
            </a:r>
            <a:r>
              <a:rPr lang="en-US" sz="2600" b="1" dirty="0">
                <a:latin typeface="+mj-lt"/>
              </a:rPr>
              <a:t>Cultural Competence </a:t>
            </a:r>
            <a:r>
              <a:rPr lang="en-US" sz="2600" dirty="0">
                <a:latin typeface="+mj-lt"/>
              </a:rPr>
              <a:t>need to be discussed and explored more frequently</a:t>
            </a:r>
          </a:p>
          <a:p>
            <a:endParaRPr lang="en-US" sz="2600" dirty="0">
              <a:latin typeface="+mj-lt"/>
            </a:endParaRPr>
          </a:p>
          <a:p>
            <a:r>
              <a:rPr lang="en-US" sz="2600" b="1" dirty="0">
                <a:latin typeface="+mj-lt"/>
              </a:rPr>
              <a:t>Adequate trainings </a:t>
            </a:r>
            <a:r>
              <a:rPr lang="en-US" sz="2600" dirty="0">
                <a:latin typeface="+mj-lt"/>
              </a:rPr>
              <a:t>to ensure that support staff are properly trained and prepared to assist with and are sensitive to Black College student-athletes ongoing needs and growing concerns </a:t>
            </a: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5467908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a:bodyPr>
          <a:lstStyle/>
          <a:p>
            <a:r>
              <a:rPr lang="en-US" b="1" dirty="0"/>
              <a:t>CONSIDERATIONS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p:txBody>
          <a:bodyPr>
            <a:normAutofit/>
          </a:bodyPr>
          <a:lstStyle/>
          <a:p>
            <a:pPr marL="0" lvl="0" indent="0">
              <a:buNone/>
            </a:pPr>
            <a:endParaRPr lang="en-US" sz="2500" dirty="0">
              <a:solidFill>
                <a:prstClr val="black"/>
              </a:solidFill>
              <a:latin typeface="Times New Roman" panose="02020603050405020304" pitchFamily="18" charset="0"/>
              <a:ea typeface="Calibri" panose="020F0502020204030204" pitchFamily="34" charset="0"/>
            </a:endParaRPr>
          </a:p>
          <a:p>
            <a:pPr lvl="0">
              <a:buFont typeface="Arial" panose="020B0604020202020204" pitchFamily="34" charset="0"/>
              <a:buChar char="•"/>
            </a:pPr>
            <a:r>
              <a:rPr lang="en-US" sz="2400" dirty="0">
                <a:solidFill>
                  <a:prstClr val="black"/>
                </a:solidFill>
                <a:latin typeface="+mj-lt"/>
                <a:ea typeface="Calibri" panose="020F0502020204030204" pitchFamily="34" charset="0"/>
              </a:rPr>
              <a:t>Coakley (2017) states that </a:t>
            </a:r>
            <a:r>
              <a:rPr lang="en-US" sz="2400" b="1" dirty="0">
                <a:solidFill>
                  <a:prstClr val="black"/>
                </a:solidFill>
                <a:latin typeface="+mj-lt"/>
                <a:ea typeface="Calibri" panose="020F0502020204030204" pitchFamily="34" charset="0"/>
              </a:rPr>
              <a:t>Black college student-athletes have little to no support </a:t>
            </a:r>
            <a:r>
              <a:rPr lang="en-US" sz="2400" dirty="0">
                <a:solidFill>
                  <a:prstClr val="black"/>
                </a:solidFill>
                <a:latin typeface="+mj-lt"/>
                <a:ea typeface="Calibri" panose="020F0502020204030204" pitchFamily="34" charset="0"/>
              </a:rPr>
              <a:t>due to faculty, administrators, and other support staff </a:t>
            </a:r>
            <a:r>
              <a:rPr lang="en-US" sz="2400" b="1" dirty="0">
                <a:solidFill>
                  <a:prstClr val="black"/>
                </a:solidFill>
                <a:latin typeface="+mj-lt"/>
                <a:ea typeface="Calibri" panose="020F0502020204030204" pitchFamily="34" charset="0"/>
              </a:rPr>
              <a:t>not knowing much about the experiences of Black college student-athletes </a:t>
            </a:r>
            <a:r>
              <a:rPr lang="en-US" sz="2400" dirty="0">
                <a:solidFill>
                  <a:prstClr val="black"/>
                </a:solidFill>
                <a:latin typeface="+mj-lt"/>
                <a:ea typeface="Calibri" panose="020F0502020204030204" pitchFamily="34" charset="0"/>
              </a:rPr>
              <a:t>(Coakley, 2017). </a:t>
            </a:r>
          </a:p>
          <a:p>
            <a:pPr marL="0" indent="0">
              <a:buNone/>
            </a:pPr>
            <a:endParaRPr lang="en-US" dirty="0"/>
          </a:p>
        </p:txBody>
      </p:sp>
    </p:spTree>
    <p:extLst>
      <p:ext uri="{BB962C8B-B14F-4D97-AF65-F5344CB8AC3E}">
        <p14:creationId xmlns:p14="http://schemas.microsoft.com/office/powerpoint/2010/main" val="269091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1E57-05B6-49A3-8C3A-375FEC6033E6}"/>
              </a:ext>
            </a:extLst>
          </p:cNvPr>
          <p:cNvSpPr>
            <a:spLocks noGrp="1"/>
          </p:cNvSpPr>
          <p:nvPr>
            <p:ph type="title"/>
          </p:nvPr>
        </p:nvSpPr>
        <p:spPr/>
        <p:txBody>
          <a:bodyPr/>
          <a:lstStyle/>
          <a:p>
            <a:r>
              <a:rPr lang="en-US" b="1" dirty="0"/>
              <a:t>COLLEGE STUDENT STRESS</a:t>
            </a:r>
          </a:p>
        </p:txBody>
      </p:sp>
      <p:sp>
        <p:nvSpPr>
          <p:cNvPr id="3" name="Content Placeholder 2">
            <a:extLst>
              <a:ext uri="{FF2B5EF4-FFF2-40B4-BE49-F238E27FC236}">
                <a16:creationId xmlns:a16="http://schemas.microsoft.com/office/drawing/2014/main" id="{108B2E06-93EA-4C9C-8118-8F50769305CC}"/>
              </a:ext>
            </a:extLst>
          </p:cNvPr>
          <p:cNvSpPr>
            <a:spLocks noGrp="1"/>
          </p:cNvSpPr>
          <p:nvPr>
            <p:ph idx="1"/>
          </p:nvPr>
        </p:nvSpPr>
        <p:spPr/>
        <p:txBody>
          <a:bodyPr>
            <a:normAutofit/>
          </a:bodyPr>
          <a:lstStyle/>
          <a:p>
            <a:pPr marL="0" lvl="0" indent="0" algn="ctr">
              <a:buNone/>
            </a:pPr>
            <a:r>
              <a:rPr lang="en-US" sz="2600" dirty="0">
                <a:solidFill>
                  <a:prstClr val="black"/>
                </a:solidFill>
                <a:latin typeface="+mj-lt"/>
              </a:rPr>
              <a:t>Stress on campus</a:t>
            </a:r>
          </a:p>
          <a:p>
            <a:pPr lvl="0"/>
            <a:endParaRPr lang="en-US" sz="2600" dirty="0">
              <a:solidFill>
                <a:prstClr val="black"/>
              </a:solidFill>
              <a:latin typeface="+mj-lt"/>
            </a:endParaRPr>
          </a:p>
          <a:p>
            <a:pPr marL="0" lvl="0" indent="0">
              <a:buNone/>
            </a:pPr>
            <a:r>
              <a:rPr lang="en-US" sz="2600" dirty="0">
                <a:solidFill>
                  <a:prstClr val="black"/>
                </a:solidFill>
                <a:latin typeface="+mj-lt"/>
              </a:rPr>
              <a:t>College and university counseling centers are seeing a rise in the number of students seeking help</a:t>
            </a:r>
          </a:p>
          <a:p>
            <a:pPr lvl="0"/>
            <a:endParaRPr lang="en-US" sz="2600" dirty="0">
              <a:solidFill>
                <a:prstClr val="black"/>
              </a:solidFill>
              <a:latin typeface="+mj-lt"/>
            </a:endParaRPr>
          </a:p>
          <a:p>
            <a:pPr marL="0" lvl="0" indent="0" algn="ctr">
              <a:buNone/>
            </a:pPr>
            <a:endParaRPr lang="en-US" sz="1400" i="1" dirty="0">
              <a:solidFill>
                <a:prstClr val="black"/>
              </a:solidFill>
              <a:latin typeface="+mj-lt"/>
            </a:endParaRPr>
          </a:p>
          <a:p>
            <a:pPr marL="0" lvl="0" indent="0" algn="ctr">
              <a:buNone/>
            </a:pPr>
            <a:endParaRPr lang="en-US" sz="1400" i="1" dirty="0">
              <a:solidFill>
                <a:prstClr val="black"/>
              </a:solidFill>
              <a:latin typeface="+mj-lt"/>
            </a:endParaRPr>
          </a:p>
          <a:p>
            <a:pPr marL="0" lvl="0" indent="0" algn="ctr">
              <a:buNone/>
            </a:pPr>
            <a:r>
              <a:rPr lang="en-US" sz="1400" i="1" dirty="0">
                <a:solidFill>
                  <a:prstClr val="black"/>
                </a:solidFill>
                <a:latin typeface="+mj-lt"/>
              </a:rPr>
              <a:t>American Psychological Association (2017): https://www.apa.org/monitor/2017/09/numbers</a:t>
            </a:r>
          </a:p>
          <a:p>
            <a:endParaRPr lang="en-US" dirty="0"/>
          </a:p>
        </p:txBody>
      </p:sp>
    </p:spTree>
    <p:extLst>
      <p:ext uri="{BB962C8B-B14F-4D97-AF65-F5344CB8AC3E}">
        <p14:creationId xmlns:p14="http://schemas.microsoft.com/office/powerpoint/2010/main" val="3216682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85F0C-1515-4390-B8C1-5900D4002BE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E68AF3D9-73EB-4814-AC73-E3B6C7D52F34}"/>
              </a:ext>
            </a:extLst>
          </p:cNvPr>
          <p:cNvSpPr>
            <a:spLocks noGrp="1"/>
          </p:cNvSpPr>
          <p:nvPr>
            <p:ph idx="1"/>
          </p:nvPr>
        </p:nvSpPr>
        <p:spPr/>
        <p:txBody>
          <a:bodyPr>
            <a:normAutofit/>
          </a:bodyPr>
          <a:lstStyle/>
          <a:p>
            <a:pPr marL="0" indent="0">
              <a:buNone/>
            </a:pPr>
            <a:r>
              <a:rPr lang="en-US" sz="2800" dirty="0">
                <a:latin typeface="+mj-lt"/>
              </a:rPr>
              <a:t>There is a need for more women and minorities in supporting roles and leadership throughout NCAA Division I PWI’s</a:t>
            </a:r>
          </a:p>
          <a:p>
            <a:endParaRPr lang="en-US" dirty="0">
              <a:latin typeface="+mj-lt"/>
            </a:endParaRPr>
          </a:p>
          <a:p>
            <a:endParaRPr lang="en-US" dirty="0">
              <a:latin typeface="+mj-lt"/>
            </a:endParaRPr>
          </a:p>
          <a:p>
            <a:endParaRPr lang="en-US" dirty="0">
              <a:latin typeface="+mj-lt"/>
            </a:endParaRPr>
          </a:p>
        </p:txBody>
      </p:sp>
      <p:pic>
        <p:nvPicPr>
          <p:cNvPr id="4" name="Picture 3">
            <a:extLst>
              <a:ext uri="{FF2B5EF4-FFF2-40B4-BE49-F238E27FC236}">
                <a16:creationId xmlns:a16="http://schemas.microsoft.com/office/drawing/2014/main" id="{6DBBC7D6-9123-4F88-B290-F941DD7CC060}"/>
              </a:ext>
            </a:extLst>
          </p:cNvPr>
          <p:cNvPicPr>
            <a:picLocks noChangeAspect="1"/>
          </p:cNvPicPr>
          <p:nvPr/>
        </p:nvPicPr>
        <p:blipFill>
          <a:blip r:embed="rId2"/>
          <a:stretch>
            <a:fillRect/>
          </a:stretch>
        </p:blipFill>
        <p:spPr>
          <a:xfrm>
            <a:off x="3333750" y="3504735"/>
            <a:ext cx="2476500" cy="1847850"/>
          </a:xfrm>
          <a:prstGeom prst="rect">
            <a:avLst/>
          </a:prstGeom>
        </p:spPr>
      </p:pic>
    </p:spTree>
    <p:extLst>
      <p:ext uri="{BB962C8B-B14F-4D97-AF65-F5344CB8AC3E}">
        <p14:creationId xmlns:p14="http://schemas.microsoft.com/office/powerpoint/2010/main" val="37373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20C4-254C-4D0A-BF71-1C6E27CEF233}"/>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FE13C280-09DC-4613-B57E-D5EA9920C78A}"/>
              </a:ext>
            </a:extLst>
          </p:cNvPr>
          <p:cNvSpPr>
            <a:spLocks noGrp="1"/>
          </p:cNvSpPr>
          <p:nvPr>
            <p:ph idx="1"/>
          </p:nvPr>
        </p:nvSpPr>
        <p:spPr>
          <a:xfrm>
            <a:off x="457200" y="1494866"/>
            <a:ext cx="8229600" cy="4328418"/>
          </a:xfrm>
        </p:spPr>
        <p:txBody>
          <a:bodyPr>
            <a:normAutofit/>
          </a:bodyPr>
          <a:lstStyle/>
          <a:p>
            <a:pPr marL="0" indent="0">
              <a:buNone/>
            </a:pPr>
            <a:endParaRPr lang="en-US" sz="2400" dirty="0"/>
          </a:p>
          <a:p>
            <a:pPr marL="0" indent="0">
              <a:buNone/>
            </a:pPr>
            <a:r>
              <a:rPr lang="en-US" sz="2400" dirty="0">
                <a:latin typeface="+mj-lt"/>
              </a:rPr>
              <a:t>Big East commissioner Val Ackerman noted that, "As the rosters of college sports programs have morphed over time to </a:t>
            </a:r>
            <a:r>
              <a:rPr lang="en-US" sz="2400" b="1" dirty="0">
                <a:latin typeface="+mj-lt"/>
              </a:rPr>
              <a:t>include more female and ethnically diverse student-athletes</a:t>
            </a:r>
            <a:r>
              <a:rPr lang="en-US" sz="2400" dirty="0">
                <a:latin typeface="+mj-lt"/>
              </a:rPr>
              <a:t>, </a:t>
            </a:r>
            <a:r>
              <a:rPr lang="en-US" sz="2400" b="1" dirty="0">
                <a:latin typeface="+mj-lt"/>
              </a:rPr>
              <a:t>our leadership should be mirroring those changes so that we can better understand and address student-athlete needs</a:t>
            </a:r>
            <a:r>
              <a:rPr lang="en-US" sz="2400" dirty="0">
                <a:latin typeface="+mj-lt"/>
              </a:rPr>
              <a:t>, which is a core NCAA objective.” </a:t>
            </a:r>
          </a:p>
          <a:p>
            <a:pPr marL="0" indent="0" algn="ctr">
              <a:buNone/>
            </a:pPr>
            <a:endParaRPr lang="en-US" sz="1100" i="1" dirty="0">
              <a:latin typeface="+mj-lt"/>
            </a:endParaRPr>
          </a:p>
          <a:p>
            <a:pPr marL="0" indent="0" algn="ctr">
              <a:buNone/>
            </a:pPr>
            <a:endParaRPr lang="en-US" sz="1100" i="1" dirty="0">
              <a:latin typeface="+mj-lt"/>
            </a:endParaRPr>
          </a:p>
          <a:p>
            <a:pPr marL="0" indent="0" algn="ctr">
              <a:buNone/>
            </a:pPr>
            <a:endParaRPr lang="en-US" sz="1100" i="1" dirty="0">
              <a:latin typeface="+mj-lt"/>
            </a:endParaRPr>
          </a:p>
          <a:p>
            <a:pPr marL="0" indent="0" algn="ctr">
              <a:buNone/>
            </a:pPr>
            <a:endParaRPr lang="en-US" sz="1100" i="1" dirty="0">
              <a:latin typeface="+mj-lt"/>
            </a:endParaRPr>
          </a:p>
          <a:p>
            <a:pPr marL="0" indent="0" algn="ctr">
              <a:buNone/>
            </a:pPr>
            <a:endParaRPr lang="en-US" sz="1100" i="1" dirty="0">
              <a:latin typeface="+mj-lt"/>
            </a:endParaRPr>
          </a:p>
          <a:p>
            <a:pPr marL="0" indent="0" algn="ctr">
              <a:buNone/>
            </a:pPr>
            <a:r>
              <a:rPr lang="en-US" sz="1100" i="1" dirty="0">
                <a:latin typeface="+mj-lt"/>
              </a:rPr>
              <a:t>https://www.espn.com/mens-college basketball/story/_/id/22602600/the-ncaa-continues-struggle-2017-racial-gender-report-card</a:t>
            </a:r>
          </a:p>
          <a:p>
            <a:endParaRPr lang="en-US" dirty="0"/>
          </a:p>
        </p:txBody>
      </p:sp>
    </p:spTree>
    <p:extLst>
      <p:ext uri="{BB962C8B-B14F-4D97-AF65-F5344CB8AC3E}">
        <p14:creationId xmlns:p14="http://schemas.microsoft.com/office/powerpoint/2010/main" val="273109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29E1-D18F-4168-8F10-8F286926580F}"/>
              </a:ext>
            </a:extLst>
          </p:cNvPr>
          <p:cNvSpPr>
            <a:spLocks noGrp="1"/>
          </p:cNvSpPr>
          <p:nvPr>
            <p:ph type="title"/>
          </p:nvPr>
        </p:nvSpPr>
        <p:spPr>
          <a:xfrm>
            <a:off x="457200" y="449179"/>
            <a:ext cx="8229600" cy="1267325"/>
          </a:xfrm>
        </p:spPr>
        <p:txBody>
          <a:bodyPr>
            <a:normAutofit/>
          </a:bodyPr>
          <a:lstStyle/>
          <a:p>
            <a:r>
              <a:rPr lang="en-US" b="1" dirty="0"/>
              <a:t>CONSIDERATIONS</a:t>
            </a:r>
          </a:p>
        </p:txBody>
      </p:sp>
      <p:sp>
        <p:nvSpPr>
          <p:cNvPr id="3" name="Content Placeholder 2">
            <a:extLst>
              <a:ext uri="{FF2B5EF4-FFF2-40B4-BE49-F238E27FC236}">
                <a16:creationId xmlns:a16="http://schemas.microsoft.com/office/drawing/2014/main" id="{16AF9AA8-D739-4130-A959-FC5B7A5BD236}"/>
              </a:ext>
            </a:extLst>
          </p:cNvPr>
          <p:cNvSpPr>
            <a:spLocks noGrp="1"/>
          </p:cNvSpPr>
          <p:nvPr>
            <p:ph idx="1"/>
          </p:nvPr>
        </p:nvSpPr>
        <p:spPr>
          <a:xfrm>
            <a:off x="457200" y="1964890"/>
            <a:ext cx="8229600" cy="3681931"/>
          </a:xfrm>
        </p:spPr>
        <p:txBody>
          <a:bodyPr>
            <a:normAutofit/>
          </a:bodyPr>
          <a:lstStyle/>
          <a:p>
            <a:pPr lvl="0"/>
            <a:endParaRPr lang="en-US" sz="2300" dirty="0">
              <a:solidFill>
                <a:prstClr val="black"/>
              </a:solidFill>
              <a:latin typeface="Times New Roman" panose="02020603050405020304" pitchFamily="18" charset="0"/>
              <a:ea typeface="Calibri" panose="020F0502020204030204" pitchFamily="34" charset="0"/>
            </a:endParaRPr>
          </a:p>
          <a:p>
            <a:pPr marL="0" lvl="0" indent="0">
              <a:buNone/>
            </a:pPr>
            <a:r>
              <a:rPr lang="en-US" sz="2400" dirty="0">
                <a:solidFill>
                  <a:prstClr val="black"/>
                </a:solidFill>
                <a:latin typeface="+mj-lt"/>
                <a:ea typeface="Calibri" panose="020F0502020204030204" pitchFamily="34" charset="0"/>
              </a:rPr>
              <a:t>Coakley (2017), “Black female College Student-Athletes see few women of color in positions of power and authority in their schools and athletic departments, so they might not feel fully included in either sphere” (Coakley, 2017, p.475). </a:t>
            </a:r>
            <a:endParaRPr lang="en-US" sz="2400" dirty="0">
              <a:solidFill>
                <a:prstClr val="black"/>
              </a:solidFill>
              <a:latin typeface="+mj-lt"/>
            </a:endParaRPr>
          </a:p>
          <a:p>
            <a:pPr marL="0" indent="0">
              <a:buNone/>
            </a:pPr>
            <a:endParaRPr lang="en-US" dirty="0"/>
          </a:p>
        </p:txBody>
      </p:sp>
    </p:spTree>
    <p:extLst>
      <p:ext uri="{BB962C8B-B14F-4D97-AF65-F5344CB8AC3E}">
        <p14:creationId xmlns:p14="http://schemas.microsoft.com/office/powerpoint/2010/main" val="1904508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8817-F61C-4A81-A803-0A37594EDC6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83B8F44A-4A3E-494A-A02C-D0F678739ADD}"/>
              </a:ext>
            </a:extLst>
          </p:cNvPr>
          <p:cNvSpPr>
            <a:spLocks noGrp="1"/>
          </p:cNvSpPr>
          <p:nvPr>
            <p:ph idx="1"/>
          </p:nvPr>
        </p:nvSpPr>
        <p:spPr>
          <a:xfrm>
            <a:off x="457199" y="1748589"/>
            <a:ext cx="8462211" cy="3994485"/>
          </a:xfrm>
        </p:spPr>
        <p:txBody>
          <a:bodyPr>
            <a:normAutofit/>
          </a:bodyPr>
          <a:lstStyle/>
          <a:p>
            <a:pPr lvl="0" algn="ctr" defTabSz="914400" eaLnBrk="0" fontAlgn="base" hangingPunct="0">
              <a:lnSpc>
                <a:spcPct val="90000"/>
              </a:lnSpc>
              <a:spcAft>
                <a:spcPct val="0"/>
              </a:spcAft>
              <a:buNone/>
            </a:pPr>
            <a:r>
              <a:rPr lang="en-US" sz="2000" b="1" dirty="0">
                <a:solidFill>
                  <a:prstClr val="black"/>
                </a:solidFill>
                <a:latin typeface="+mj-lt"/>
                <a:ea typeface="Calibri" panose="020F0502020204030204" pitchFamily="34" charset="0"/>
                <a:cs typeface="Times New Roman" panose="02020603050405020304" pitchFamily="18" charset="0"/>
              </a:rPr>
              <a:t>Ecological Perspective </a:t>
            </a:r>
          </a:p>
          <a:p>
            <a:pPr lvl="0" algn="ctr" defTabSz="914400" eaLnBrk="0" fontAlgn="base" hangingPunct="0">
              <a:lnSpc>
                <a:spcPct val="90000"/>
              </a:lnSpc>
              <a:spcAft>
                <a:spcPct val="0"/>
              </a:spcAft>
              <a:buNone/>
            </a:pPr>
            <a:r>
              <a:rPr lang="en-US" altLang="en-US" sz="2000" b="1" kern="0" dirty="0">
                <a:solidFill>
                  <a:srgbClr val="000000"/>
                </a:solidFill>
                <a:latin typeface="+mj-lt"/>
                <a:ea typeface="ＭＳ Ｐゴシック" charset="-128"/>
              </a:rPr>
              <a:t>B=</a:t>
            </a:r>
            <a:r>
              <a:rPr lang="en-US" altLang="en-US" sz="2000" b="1" i="1" kern="0" dirty="0">
                <a:solidFill>
                  <a:srgbClr val="000000"/>
                </a:solidFill>
                <a:latin typeface="+mj-lt"/>
                <a:ea typeface="ＭＳ Ｐゴシック" charset="-128"/>
              </a:rPr>
              <a:t>f</a:t>
            </a:r>
            <a:r>
              <a:rPr lang="en-US" altLang="en-US" sz="2000" b="1" kern="0" dirty="0">
                <a:solidFill>
                  <a:srgbClr val="000000"/>
                </a:solidFill>
                <a:latin typeface="+mj-lt"/>
                <a:ea typeface="ＭＳ Ｐゴシック" charset="-128"/>
              </a:rPr>
              <a:t>(P,E)</a:t>
            </a:r>
          </a:p>
          <a:p>
            <a:pPr marL="0" marR="0" indent="0">
              <a:lnSpc>
                <a:spcPct val="107000"/>
              </a:lnSpc>
              <a:spcBef>
                <a:spcPts val="0"/>
              </a:spcBef>
              <a:spcAft>
                <a:spcPts val="800"/>
              </a:spcAft>
              <a:buNone/>
            </a:pPr>
            <a:endParaRPr lang="en-US" sz="20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mj-lt"/>
                <a:ea typeface="Calibri" panose="020F0502020204030204" pitchFamily="34" charset="0"/>
                <a:cs typeface="Times New Roman" panose="02020603050405020304" pitchFamily="18" charset="0"/>
              </a:rPr>
              <a:t>Person-centered approach vs Student-Athlete approach</a:t>
            </a:r>
          </a:p>
          <a:p>
            <a:pPr lvl="0"/>
            <a:r>
              <a:rPr lang="en-US" sz="2000" dirty="0">
                <a:solidFill>
                  <a:prstClr val="black"/>
                </a:solidFill>
                <a:latin typeface="+mj-lt"/>
              </a:rPr>
              <a:t>Being able to recognize signs of symptoms of cultural identity development </a:t>
            </a:r>
          </a:p>
          <a:p>
            <a:pPr lvl="0"/>
            <a:endParaRPr lang="en-US" sz="2000" dirty="0">
              <a:solidFill>
                <a:prstClr val="black"/>
              </a:solidFill>
              <a:latin typeface="+mj-lt"/>
              <a:ea typeface="Calibri" panose="020F0502020204030204" pitchFamily="34" charset="0"/>
              <a:cs typeface="Times New Roman" panose="02020603050405020304" pitchFamily="18" charset="0"/>
            </a:endParaRPr>
          </a:p>
          <a:p>
            <a:pPr lvl="0"/>
            <a:r>
              <a:rPr lang="en-US" sz="2000" dirty="0">
                <a:solidFill>
                  <a:prstClr val="black"/>
                </a:solidFill>
                <a:latin typeface="Arial"/>
                <a:ea typeface="Calibri" panose="020F0502020204030204" pitchFamily="34" charset="0"/>
                <a:cs typeface="Times New Roman" panose="02020603050405020304" pitchFamily="18" charset="0"/>
              </a:rPr>
              <a:t>Understanding </a:t>
            </a:r>
            <a:r>
              <a:rPr lang="en-US" sz="2000" b="1" dirty="0">
                <a:solidFill>
                  <a:prstClr val="black"/>
                </a:solidFill>
                <a:latin typeface="Arial"/>
                <a:ea typeface="Calibri" panose="020F0502020204030204" pitchFamily="34" charset="0"/>
                <a:cs typeface="Times New Roman" panose="02020603050405020304" pitchFamily="18" charset="0"/>
              </a:rPr>
              <a:t>Person</a:t>
            </a:r>
            <a:r>
              <a:rPr lang="en-US" sz="2000" dirty="0">
                <a:solidFill>
                  <a:prstClr val="black"/>
                </a:solidFill>
                <a:latin typeface="Arial"/>
                <a:ea typeface="Calibri" panose="020F0502020204030204" pitchFamily="34" charset="0"/>
                <a:cs typeface="Times New Roman" panose="02020603050405020304" pitchFamily="18" charset="0"/>
              </a:rPr>
              <a:t> (Black Student-Athlete) and </a:t>
            </a:r>
            <a:r>
              <a:rPr lang="en-US" sz="2000" b="1" dirty="0">
                <a:solidFill>
                  <a:prstClr val="black"/>
                </a:solidFill>
                <a:latin typeface="Arial"/>
                <a:ea typeface="Calibri" panose="020F0502020204030204" pitchFamily="34" charset="0"/>
                <a:cs typeface="Times New Roman" panose="02020603050405020304" pitchFamily="18" charset="0"/>
              </a:rPr>
              <a:t>Environment</a:t>
            </a:r>
            <a:r>
              <a:rPr lang="en-US" sz="2000" dirty="0">
                <a:solidFill>
                  <a:prstClr val="black"/>
                </a:solidFill>
                <a:latin typeface="Arial"/>
                <a:ea typeface="Calibri" panose="020F0502020204030204" pitchFamily="34" charset="0"/>
                <a:cs typeface="Times New Roman" panose="02020603050405020304" pitchFamily="18" charset="0"/>
              </a:rPr>
              <a:t>         (PWI) and how it effects or impacts </a:t>
            </a:r>
            <a:r>
              <a:rPr lang="en-US" sz="2000" b="1" dirty="0">
                <a:solidFill>
                  <a:prstClr val="black"/>
                </a:solidFill>
                <a:latin typeface="Arial"/>
                <a:ea typeface="Calibri" panose="020F0502020204030204" pitchFamily="34" charset="0"/>
                <a:cs typeface="Times New Roman" panose="02020603050405020304" pitchFamily="18" charset="0"/>
              </a:rPr>
              <a:t>Behavior </a:t>
            </a:r>
          </a:p>
          <a:p>
            <a:pPr lvl="0"/>
            <a:endParaRPr lang="en-US" sz="2900" dirty="0">
              <a:solidFill>
                <a:prstClr val="black"/>
              </a:solidFill>
              <a:latin typeface="+mj-lt"/>
            </a:endParaRPr>
          </a:p>
          <a:p>
            <a:pPr lvl="0"/>
            <a:endParaRPr lang="en-US" sz="2900" dirty="0">
              <a:solidFill>
                <a:prstClr val="black"/>
              </a:solidFill>
              <a:latin typeface="Arial"/>
            </a:endParaRPr>
          </a:p>
          <a:p>
            <a:pPr marL="0">
              <a:lnSpc>
                <a:spcPct val="107000"/>
              </a:lnSpc>
              <a:spcBef>
                <a:spcPts val="0"/>
              </a:spcBef>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80678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8817-F61C-4A81-A803-0A37594EDC6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83B8F44A-4A3E-494A-A02C-D0F678739ADD}"/>
              </a:ext>
            </a:extLst>
          </p:cNvPr>
          <p:cNvSpPr>
            <a:spLocks noGrp="1"/>
          </p:cNvSpPr>
          <p:nvPr>
            <p:ph idx="1"/>
          </p:nvPr>
        </p:nvSpPr>
        <p:spPr>
          <a:xfrm>
            <a:off x="457200" y="1964890"/>
            <a:ext cx="8229600" cy="3778184"/>
          </a:xfrm>
        </p:spPr>
        <p:txBody>
          <a:bodyPr>
            <a:normAutofit/>
          </a:bodyPr>
          <a:lstStyle/>
          <a:p>
            <a:pPr lvl="0" defTabSz="914400" eaLnBrk="0" fontAlgn="base" hangingPunct="0">
              <a:spcAft>
                <a:spcPct val="0"/>
              </a:spcAft>
              <a:buFontTx/>
              <a:buChar char="•"/>
            </a:pPr>
            <a:endParaRPr lang="en-US" altLang="en-US" sz="2400" kern="0" dirty="0">
              <a:solidFill>
                <a:srgbClr val="000000"/>
              </a:solidFill>
              <a:latin typeface="Arial"/>
              <a:ea typeface="ＭＳ Ｐゴシック" charset="-128"/>
            </a:endParaRPr>
          </a:p>
          <a:p>
            <a:pPr lvl="0" defTabSz="914400" eaLnBrk="0" fontAlgn="base" hangingPunct="0">
              <a:spcAft>
                <a:spcPct val="0"/>
              </a:spcAft>
              <a:buFontTx/>
              <a:buChar char="•"/>
            </a:pPr>
            <a:r>
              <a:rPr lang="en-US" altLang="en-US" sz="2400" kern="0" dirty="0">
                <a:solidFill>
                  <a:srgbClr val="000000"/>
                </a:solidFill>
                <a:latin typeface="Arial"/>
                <a:ea typeface="ＭＳ Ｐゴシック" charset="-128"/>
              </a:rPr>
              <a:t>A main assumption of </a:t>
            </a:r>
            <a:r>
              <a:rPr lang="en-US" altLang="en-US" sz="2400" b="1" kern="0" dirty="0">
                <a:solidFill>
                  <a:srgbClr val="000000"/>
                </a:solidFill>
                <a:latin typeface="Arial"/>
                <a:ea typeface="ＭＳ Ｐゴシック" charset="-128"/>
              </a:rPr>
              <a:t>ecological counseling </a:t>
            </a:r>
            <a:r>
              <a:rPr lang="en-US" altLang="en-US" sz="2400" kern="0" dirty="0">
                <a:solidFill>
                  <a:srgbClr val="000000"/>
                </a:solidFill>
                <a:latin typeface="Arial"/>
                <a:ea typeface="ＭＳ Ｐゴシック" charset="-128"/>
              </a:rPr>
              <a:t>is that behavior results from the ways in which people make meaning of their environment.</a:t>
            </a:r>
          </a:p>
          <a:p>
            <a:pPr lvl="0" defTabSz="914400" eaLnBrk="0" fontAlgn="base" hangingPunct="0">
              <a:spcAft>
                <a:spcPct val="0"/>
              </a:spcAft>
              <a:buFontTx/>
              <a:buChar char="•"/>
            </a:pPr>
            <a:endParaRPr lang="en-US" altLang="en-US" sz="2400" kern="0" dirty="0">
              <a:solidFill>
                <a:srgbClr val="000000"/>
              </a:solidFill>
              <a:latin typeface="Arial"/>
              <a:ea typeface="ＭＳ Ｐゴシック" charset="-128"/>
            </a:endParaRPr>
          </a:p>
          <a:p>
            <a:pPr lvl="0" defTabSz="914400" eaLnBrk="0" fontAlgn="base" hangingPunct="0">
              <a:spcAft>
                <a:spcPct val="0"/>
              </a:spcAft>
              <a:buFontTx/>
              <a:buChar char="•"/>
            </a:pPr>
            <a:r>
              <a:rPr lang="en-US" altLang="en-US" sz="2400" kern="0" dirty="0">
                <a:solidFill>
                  <a:srgbClr val="000000"/>
                </a:solidFill>
                <a:latin typeface="Arial"/>
                <a:ea typeface="ＭＳ Ｐゴシック" charset="-128"/>
              </a:rPr>
              <a:t>There are levels of systems which interact, and within which individuals influence, and are influenced. </a:t>
            </a:r>
          </a:p>
          <a:p>
            <a:pPr lvl="0" defTabSz="914400" eaLnBrk="0" fontAlgn="base" hangingPunct="0">
              <a:spcAft>
                <a:spcPct val="0"/>
              </a:spcAft>
              <a:buFontTx/>
              <a:buChar char="•"/>
            </a:pPr>
            <a:endParaRPr lang="en-US" altLang="en-US" sz="2400" kern="0" dirty="0">
              <a:solidFill>
                <a:srgbClr val="000000"/>
              </a:solidFill>
              <a:latin typeface="Arial"/>
              <a:ea typeface="ＭＳ Ｐゴシック" charset="-128"/>
            </a:endParaRPr>
          </a:p>
          <a:p>
            <a:pPr marL="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55288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B8817-F61C-4A81-A803-0A37594EDC6A}"/>
              </a:ext>
            </a:extLst>
          </p:cNvPr>
          <p:cNvSpPr>
            <a:spLocks noGrp="1"/>
          </p:cNvSpPr>
          <p:nvPr>
            <p:ph type="title"/>
          </p:nvPr>
        </p:nvSpPr>
        <p:spPr/>
        <p:txBody>
          <a:bodyPr/>
          <a:lstStyle/>
          <a:p>
            <a:r>
              <a:rPr lang="en-US" b="1" dirty="0"/>
              <a:t>CONSIDERATIONS</a:t>
            </a:r>
          </a:p>
        </p:txBody>
      </p:sp>
      <p:sp>
        <p:nvSpPr>
          <p:cNvPr id="3" name="Content Placeholder 2">
            <a:extLst>
              <a:ext uri="{FF2B5EF4-FFF2-40B4-BE49-F238E27FC236}">
                <a16:creationId xmlns:a16="http://schemas.microsoft.com/office/drawing/2014/main" id="{83B8F44A-4A3E-494A-A02C-D0F678739ADD}"/>
              </a:ext>
            </a:extLst>
          </p:cNvPr>
          <p:cNvSpPr>
            <a:spLocks noGrp="1"/>
          </p:cNvSpPr>
          <p:nvPr>
            <p:ph idx="1"/>
          </p:nvPr>
        </p:nvSpPr>
        <p:spPr>
          <a:xfrm>
            <a:off x="457200" y="1964890"/>
            <a:ext cx="8229600" cy="3778184"/>
          </a:xfrm>
        </p:spPr>
        <p:txBody>
          <a:bodyPr>
            <a:normAutofit lnSpcReduction="10000"/>
          </a:bodyPr>
          <a:lstStyle/>
          <a:p>
            <a:pPr defTabSz="914400" eaLnBrk="0" fontAlgn="base" hangingPunct="0">
              <a:spcAft>
                <a:spcPct val="0"/>
              </a:spcAft>
              <a:buFontTx/>
              <a:buChar char="•"/>
            </a:pPr>
            <a:r>
              <a:rPr lang="en-US" altLang="en-US" sz="2400" kern="0" dirty="0">
                <a:solidFill>
                  <a:srgbClr val="000000"/>
                </a:solidFill>
                <a:latin typeface="Arial"/>
                <a:ea typeface="ＭＳ Ｐゴシック" charset="-128"/>
              </a:rPr>
              <a:t>Provides specific awareness through training, which enables support staff and those in student-athlete development to understand the </a:t>
            </a:r>
            <a:r>
              <a:rPr lang="ja-JP" altLang="en-US" sz="2400" b="1" kern="0" dirty="0">
                <a:solidFill>
                  <a:srgbClr val="000000"/>
                </a:solidFill>
                <a:latin typeface="Arial"/>
                <a:ea typeface="ＭＳ Ｐゴシック" charset="-128"/>
              </a:rPr>
              <a:t>“</a:t>
            </a:r>
            <a:r>
              <a:rPr lang="en-US" altLang="ja-JP" sz="2400" b="1" kern="0" dirty="0">
                <a:solidFill>
                  <a:srgbClr val="000000"/>
                </a:solidFill>
                <a:latin typeface="Arial"/>
                <a:ea typeface="ＭＳ Ｐゴシック" charset="-128"/>
              </a:rPr>
              <a:t>big picture</a:t>
            </a:r>
            <a:r>
              <a:rPr lang="ja-JP" altLang="en-US" sz="2400" b="1" kern="0" dirty="0">
                <a:solidFill>
                  <a:srgbClr val="000000"/>
                </a:solidFill>
                <a:latin typeface="Arial"/>
                <a:ea typeface="ＭＳ Ｐゴシック" charset="-128"/>
              </a:rPr>
              <a:t>”</a:t>
            </a:r>
            <a:r>
              <a:rPr lang="en-US" altLang="ja-JP" sz="2400" b="1" kern="0" dirty="0">
                <a:solidFill>
                  <a:srgbClr val="000000"/>
                </a:solidFill>
                <a:latin typeface="Arial"/>
                <a:ea typeface="ＭＳ Ｐゴシック" charset="-128"/>
              </a:rPr>
              <a:t> </a:t>
            </a:r>
            <a:r>
              <a:rPr lang="en-US" altLang="ja-JP" sz="2400" kern="0" dirty="0">
                <a:solidFill>
                  <a:srgbClr val="000000"/>
                </a:solidFill>
                <a:latin typeface="Arial"/>
                <a:ea typeface="ＭＳ Ｐゴシック" charset="-128"/>
              </a:rPr>
              <a:t>about forces that impact their Black College Student-athletes. </a:t>
            </a:r>
            <a:r>
              <a:rPr lang="en-US" altLang="en-US" sz="2400" kern="0" dirty="0">
                <a:solidFill>
                  <a:srgbClr val="000000"/>
                </a:solidFill>
                <a:latin typeface="Arial"/>
                <a:ea typeface="ＭＳ Ｐゴシック" charset="-128"/>
              </a:rPr>
              <a:t>(Tang &amp; Bashir, 2012)</a:t>
            </a:r>
            <a:endParaRPr lang="en-US" altLang="ja-JP" sz="2400" kern="0" dirty="0">
              <a:solidFill>
                <a:srgbClr val="000000"/>
              </a:solidFill>
              <a:latin typeface="Arial"/>
              <a:ea typeface="ＭＳ Ｐゴシック" charset="-128"/>
            </a:endParaRPr>
          </a:p>
          <a:p>
            <a:pPr lvl="0" defTabSz="914400" eaLnBrk="0" fontAlgn="base" hangingPunct="0">
              <a:spcAft>
                <a:spcPct val="0"/>
              </a:spcAft>
              <a:buFontTx/>
              <a:buChar char="•"/>
            </a:pPr>
            <a:endParaRPr lang="en-US" altLang="en-US" sz="2400" kern="0" dirty="0">
              <a:solidFill>
                <a:srgbClr val="000000"/>
              </a:solidFill>
              <a:latin typeface="Arial"/>
              <a:ea typeface="ＭＳ Ｐゴシック" charset="-128"/>
            </a:endParaRPr>
          </a:p>
          <a:p>
            <a:pPr lvl="0" defTabSz="914400" eaLnBrk="0" fontAlgn="base" hangingPunct="0">
              <a:spcAft>
                <a:spcPct val="0"/>
              </a:spcAft>
              <a:buFontTx/>
              <a:buChar char="•"/>
            </a:pPr>
            <a:r>
              <a:rPr lang="en-US" altLang="en-US" sz="2400" kern="0" dirty="0">
                <a:solidFill>
                  <a:srgbClr val="000000"/>
                </a:solidFill>
                <a:latin typeface="Arial"/>
                <a:ea typeface="ＭＳ Ｐゴシック" charset="-128"/>
              </a:rPr>
              <a:t>Reviews the multifaceted nature of cultural identity, the intersectionality of multiple roles and life spaces, and the interaction of individuals with the environment (Tang &amp; Bashir, 2012)</a:t>
            </a:r>
          </a:p>
          <a:p>
            <a:pPr lvl="0" algn="ctr" defTabSz="914400" eaLnBrk="0" fontAlgn="base" hangingPunct="0">
              <a:lnSpc>
                <a:spcPct val="90000"/>
              </a:lnSpc>
              <a:spcAft>
                <a:spcPct val="0"/>
              </a:spcAft>
              <a:buNone/>
            </a:pPr>
            <a:endParaRPr lang="en-US" altLang="en-US" sz="4000" b="1" kern="0" dirty="0">
              <a:solidFill>
                <a:srgbClr val="000000"/>
              </a:solidFill>
              <a:latin typeface="Arial"/>
              <a:ea typeface="ＭＳ Ｐゴシック" charset="-128"/>
            </a:endParaRPr>
          </a:p>
          <a:p>
            <a:pPr marL="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4673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166F-32B7-421A-9C79-67B55FBCF9C9}"/>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DF659745-88C4-46DC-B839-95F555B32CBA}"/>
              </a:ext>
            </a:extLst>
          </p:cNvPr>
          <p:cNvSpPr>
            <a:spLocks noGrp="1"/>
          </p:cNvSpPr>
          <p:nvPr>
            <p:ph idx="1"/>
          </p:nvPr>
        </p:nvSpPr>
        <p:spPr>
          <a:xfrm>
            <a:off x="256674" y="1799667"/>
            <a:ext cx="8550442" cy="3991533"/>
          </a:xfrm>
        </p:spPr>
        <p:txBody>
          <a:bodyPr>
            <a:normAutofit fontScale="25000" lnSpcReduction="20000"/>
          </a:bodyPr>
          <a:lstStyle/>
          <a:p>
            <a:endParaRPr lang="en-US" sz="2900" dirty="0"/>
          </a:p>
          <a:p>
            <a:pPr marL="0" indent="0">
              <a:buNone/>
            </a:pPr>
            <a:r>
              <a:rPr lang="en-US" sz="5600" dirty="0"/>
              <a:t>Anthony, C. E., &amp; Swank, J. M. (2018). Black college student-athletes: Examining the intersection of gender, and racial identity and athletic identity.</a:t>
            </a:r>
            <a:r>
              <a:rPr lang="en-US" sz="5600" i="1" dirty="0"/>
              <a:t> Journal for the Study of Sports and Athletes in Education, 12</a:t>
            </a:r>
            <a:r>
              <a:rPr lang="en-US" sz="5600" dirty="0"/>
              <a:t>(3), 179-199. doi:10.1080/19357397.2018.1525133</a:t>
            </a:r>
          </a:p>
          <a:p>
            <a:pPr marL="0" indent="0">
              <a:buNone/>
            </a:pPr>
            <a:endParaRPr lang="en-US" sz="5600" dirty="0"/>
          </a:p>
          <a:p>
            <a:pPr marL="0" indent="0">
              <a:buNone/>
            </a:pPr>
            <a:r>
              <a:rPr lang="en-US" sz="5600" dirty="0"/>
              <a:t>Belgrave, F. Z., &amp; Javier, S.J. (2016) “I’m Not Just Black!”: Exploring Intersections of Identity. Retrieved from </a:t>
            </a:r>
            <a:r>
              <a:rPr lang="en-US" sz="5600" u="sng" dirty="0">
                <a:hlinkClick r:id="rId2"/>
              </a:rPr>
              <a:t>https://psychologybenefits.org/2016/09/08/im-not-just-black-exploring-</a:t>
            </a:r>
            <a:r>
              <a:rPr lang="en-US" sz="5600" dirty="0">
                <a:hlinkClick r:id="rId2"/>
              </a:rPr>
              <a:t>intersections-of-identity/</a:t>
            </a:r>
            <a:endParaRPr lang="en-US" sz="5600" dirty="0"/>
          </a:p>
          <a:p>
            <a:pPr marL="0" indent="0">
              <a:buNone/>
            </a:pPr>
            <a:endParaRPr lang="en-US" sz="5600" dirty="0"/>
          </a:p>
          <a:p>
            <a:pPr marL="0" indent="0">
              <a:buNone/>
            </a:pPr>
            <a:r>
              <a:rPr lang="en-US" sz="5600" dirty="0" err="1"/>
              <a:t>Bimper</a:t>
            </a:r>
            <a:r>
              <a:rPr lang="en-US" sz="5600" dirty="0"/>
              <a:t>,  A.Y.,  Harrison,  L.,  &amp;  Clark,  L.  (2012).  Diamonds  in  the  rough:  Examining  a case of successful  Black  male student athletes  in  college sport. </a:t>
            </a:r>
            <a:r>
              <a:rPr lang="en-US" sz="5600" i="1" dirty="0"/>
              <a:t>The Journal of Black Psychology</a:t>
            </a:r>
            <a:r>
              <a:rPr lang="en-US" sz="5600" dirty="0"/>
              <a:t>, 1-24.</a:t>
            </a:r>
            <a:endParaRPr lang="en-US" sz="5600" dirty="0">
              <a:latin typeface="+mj-lt"/>
            </a:endParaRPr>
          </a:p>
          <a:p>
            <a:pPr marL="0" indent="0">
              <a:buNone/>
            </a:pPr>
            <a:endParaRPr lang="en-US" sz="5600" dirty="0">
              <a:latin typeface="+mj-lt"/>
            </a:endParaRPr>
          </a:p>
          <a:p>
            <a:pPr marL="0" indent="0">
              <a:buNone/>
            </a:pPr>
            <a:r>
              <a:rPr lang="en-US" sz="5600" dirty="0">
                <a:latin typeface="+mj-lt"/>
              </a:rPr>
              <a:t>Carter, R. T. (2016). "Racism and Psychological and Emotional Injury". The Counseling Psychologist. 35 (1): 13–105. doi:10.1177/0011000006292033.</a:t>
            </a:r>
          </a:p>
          <a:p>
            <a:pPr marL="0" indent="0">
              <a:buNone/>
            </a:pPr>
            <a:endParaRPr lang="en-US" sz="5600" dirty="0">
              <a:latin typeface="+mj-lt"/>
            </a:endParaRPr>
          </a:p>
          <a:p>
            <a:pPr marL="0" indent="0">
              <a:buNone/>
            </a:pPr>
            <a:r>
              <a:rPr lang="en-US" sz="5600" dirty="0">
                <a:latin typeface="+mj-lt"/>
              </a:rPr>
              <a:t>Carter, R. T., Forsyth, J. M., </a:t>
            </a:r>
            <a:r>
              <a:rPr lang="en-US" sz="5600" dirty="0" err="1">
                <a:latin typeface="+mj-lt"/>
              </a:rPr>
              <a:t>Mazzula</a:t>
            </a:r>
            <a:r>
              <a:rPr lang="en-US" sz="5600" dirty="0">
                <a:latin typeface="+mj-lt"/>
              </a:rPr>
              <a:t>, S. L., &amp; Williams, B. (2005). Racial discrimination and race-based traumatic stress: An exploratory investigation. </a:t>
            </a:r>
            <a:r>
              <a:rPr lang="en-US" sz="5600" i="1" dirty="0">
                <a:latin typeface="+mj-lt"/>
              </a:rPr>
              <a:t>Handbook of racial-cultural psychology and counseling :Training and practice, 2</a:t>
            </a:r>
            <a:r>
              <a:rPr lang="en-US" sz="5600" dirty="0">
                <a:latin typeface="+mj-lt"/>
              </a:rPr>
              <a:t>, 447-476.</a:t>
            </a:r>
          </a:p>
          <a:p>
            <a:pPr marL="0" indent="0">
              <a:buNone/>
            </a:pPr>
            <a:endParaRPr lang="en-US" sz="5600" dirty="0">
              <a:latin typeface="+mj-lt"/>
            </a:endParaRPr>
          </a:p>
          <a:p>
            <a:pPr marL="0" indent="0">
              <a:buNone/>
            </a:pPr>
            <a:r>
              <a:rPr lang="en-US" sz="5600" dirty="0">
                <a:latin typeface="+mj-lt"/>
              </a:rPr>
              <a:t>Carter, R. T. (2006). Race-based traumatic stress. </a:t>
            </a:r>
            <a:r>
              <a:rPr lang="en-US" sz="5600" i="1" dirty="0">
                <a:latin typeface="+mj-lt"/>
              </a:rPr>
              <a:t>Psychiatric Times, 23</a:t>
            </a:r>
            <a:r>
              <a:rPr lang="en-US" sz="5600" dirty="0">
                <a:latin typeface="+mj-lt"/>
              </a:rPr>
              <a:t>(14), 37-37.https://www.psychiatrictimes.com/articles/race-based-traumatic-stress</a:t>
            </a:r>
          </a:p>
          <a:p>
            <a:endParaRPr lang="en-US" dirty="0"/>
          </a:p>
        </p:txBody>
      </p:sp>
    </p:spTree>
    <p:extLst>
      <p:ext uri="{BB962C8B-B14F-4D97-AF65-F5344CB8AC3E}">
        <p14:creationId xmlns:p14="http://schemas.microsoft.com/office/powerpoint/2010/main" val="534488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028E-6CF9-4CEF-ABDE-F875B193A2A5}"/>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A27033DE-3227-4D9F-BFCB-098143A0522C}"/>
              </a:ext>
            </a:extLst>
          </p:cNvPr>
          <p:cNvSpPr>
            <a:spLocks noGrp="1"/>
          </p:cNvSpPr>
          <p:nvPr>
            <p:ph idx="1"/>
          </p:nvPr>
        </p:nvSpPr>
        <p:spPr>
          <a:xfrm>
            <a:off x="256673" y="1563971"/>
            <a:ext cx="8775031" cy="4371608"/>
          </a:xfrm>
        </p:spPr>
        <p:txBody>
          <a:bodyPr>
            <a:normAutofit fontScale="70000" lnSpcReduction="20000"/>
          </a:bodyPr>
          <a:lstStyle/>
          <a:p>
            <a:pPr marL="0" indent="0">
              <a:buNone/>
            </a:pPr>
            <a:endParaRPr lang="en-US" sz="1800" dirty="0">
              <a:latin typeface="+mj-lt"/>
            </a:endParaRPr>
          </a:p>
          <a:p>
            <a:pPr marL="0" indent="0">
              <a:buNone/>
            </a:pPr>
            <a:r>
              <a:rPr lang="en-US" sz="1900" dirty="0">
                <a:latin typeface="+mj-lt"/>
              </a:rPr>
              <a:t>Coakley, J. J., &amp; Pike, E. (2014). Sports in society: Issues and controversies.</a:t>
            </a:r>
          </a:p>
          <a:p>
            <a:pPr marL="0" indent="0">
              <a:buNone/>
            </a:pPr>
            <a:endParaRPr lang="en-US" sz="1900" dirty="0">
              <a:latin typeface="+mj-lt"/>
            </a:endParaRPr>
          </a:p>
          <a:p>
            <a:pPr marL="0" indent="0">
              <a:buNone/>
            </a:pPr>
            <a:r>
              <a:rPr lang="en-US" sz="1900" dirty="0">
                <a:latin typeface="+mj-lt"/>
              </a:rPr>
              <a:t>Cook, E. P., &amp; Ohio Library and Information Network. (2012). </a:t>
            </a:r>
            <a:r>
              <a:rPr lang="en-US" sz="1900" i="1" dirty="0">
                <a:latin typeface="+mj-lt"/>
              </a:rPr>
              <a:t>Understanding people in context: The ecological perspective in counseling</a:t>
            </a:r>
            <a:r>
              <a:rPr lang="en-US" sz="1900" dirty="0">
                <a:latin typeface="+mj-lt"/>
              </a:rPr>
              <a:t>. Alexandria, VA: American Counseling Association.</a:t>
            </a:r>
          </a:p>
          <a:p>
            <a:pPr marL="0" indent="0">
              <a:buNone/>
            </a:pPr>
            <a:endParaRPr lang="en-US" sz="1900" dirty="0">
              <a:latin typeface="+mj-lt"/>
            </a:endParaRPr>
          </a:p>
          <a:p>
            <a:pPr marL="0" indent="0">
              <a:buNone/>
            </a:pPr>
            <a:r>
              <a:rPr lang="en-US" sz="1900" dirty="0">
                <a:latin typeface="+mj-lt"/>
              </a:rPr>
              <a:t>Erikson, E. H. (1956). The problem of ego identity. </a:t>
            </a:r>
            <a:r>
              <a:rPr lang="en-US" sz="1900" i="1" dirty="0">
                <a:latin typeface="+mj-lt"/>
              </a:rPr>
              <a:t>J. Am. </a:t>
            </a:r>
            <a:r>
              <a:rPr lang="en-US" sz="1900" i="1" dirty="0" err="1">
                <a:latin typeface="+mj-lt"/>
              </a:rPr>
              <a:t>Psychoanalyt</a:t>
            </a:r>
            <a:r>
              <a:rPr lang="en-US" sz="1900" i="1" dirty="0">
                <a:latin typeface="+mj-lt"/>
              </a:rPr>
              <a:t>. Assoc.</a:t>
            </a:r>
            <a:r>
              <a:rPr lang="en-US" sz="1900" dirty="0">
                <a:latin typeface="+mj-lt"/>
              </a:rPr>
              <a:t> 4: 56–122.</a:t>
            </a:r>
          </a:p>
          <a:p>
            <a:pPr marL="0" indent="0">
              <a:buNone/>
            </a:pPr>
            <a:endParaRPr lang="en-US" sz="1900" dirty="0">
              <a:latin typeface="+mj-lt"/>
            </a:endParaRPr>
          </a:p>
          <a:p>
            <a:pPr marL="0" indent="0">
              <a:buNone/>
            </a:pPr>
            <a:r>
              <a:rPr lang="en-US" sz="1900" dirty="0">
                <a:latin typeface="+mj-lt"/>
              </a:rPr>
              <a:t>Marcia, J. E. (1966). Development and validation of ego identity status. </a:t>
            </a:r>
            <a:r>
              <a:rPr lang="en-US" sz="1900" i="1" dirty="0">
                <a:latin typeface="+mj-lt"/>
              </a:rPr>
              <a:t>J. Personal. Soc. Psychol.</a:t>
            </a:r>
            <a:r>
              <a:rPr lang="en-US" sz="1900" dirty="0">
                <a:latin typeface="+mj-lt"/>
              </a:rPr>
              <a:t> 3: 551–558.</a:t>
            </a:r>
          </a:p>
          <a:p>
            <a:pPr marL="0" indent="0">
              <a:buNone/>
            </a:pPr>
            <a:endParaRPr lang="en-US" sz="1900" dirty="0">
              <a:latin typeface="+mj-lt"/>
            </a:endParaRPr>
          </a:p>
          <a:p>
            <a:pPr marL="0" indent="0">
              <a:buNone/>
            </a:pPr>
            <a:r>
              <a:rPr lang="en-US" sz="1900" dirty="0">
                <a:latin typeface="+mj-lt"/>
              </a:rPr>
              <a:t>Oxford English Dictionary (2019) Definition of Intersectionality. Retrieved from </a:t>
            </a:r>
            <a:r>
              <a:rPr lang="en-US" sz="1900" dirty="0">
                <a:latin typeface="+mj-lt"/>
                <a:hlinkClick r:id="rId2"/>
              </a:rPr>
              <a:t>https://en.oxforddictionaries.com/definition/intersectionality</a:t>
            </a:r>
            <a:endParaRPr lang="en-US" sz="1900" dirty="0">
              <a:latin typeface="+mj-lt"/>
            </a:endParaRPr>
          </a:p>
          <a:p>
            <a:pPr marL="0" indent="0">
              <a:buNone/>
            </a:pPr>
            <a:endParaRPr lang="en-US" sz="1900" dirty="0">
              <a:latin typeface="+mj-lt"/>
            </a:endParaRPr>
          </a:p>
          <a:p>
            <a:pPr marL="0" indent="0">
              <a:buNone/>
            </a:pPr>
            <a:r>
              <a:rPr lang="en-US" sz="1900" dirty="0"/>
              <a:t>Smith, S. (2013). Black feminism and intersectionality. </a:t>
            </a:r>
            <a:r>
              <a:rPr lang="en-US" sz="1900" i="1" dirty="0"/>
              <a:t>International Socialist Review</a:t>
            </a:r>
            <a:r>
              <a:rPr lang="en-US" sz="1900" dirty="0"/>
              <a:t>, </a:t>
            </a:r>
            <a:r>
              <a:rPr lang="en-US" sz="1900" i="1" dirty="0"/>
              <a:t>91</a:t>
            </a:r>
            <a:r>
              <a:rPr lang="en-US" sz="1900" dirty="0"/>
              <a:t>(11).</a:t>
            </a:r>
            <a:endParaRPr lang="en-US" sz="1900" dirty="0">
              <a:latin typeface="+mj-lt"/>
            </a:endParaRPr>
          </a:p>
          <a:p>
            <a:pPr marL="0" indent="0">
              <a:buNone/>
            </a:pPr>
            <a:endParaRPr lang="en-US" sz="1900" dirty="0">
              <a:latin typeface="+mj-lt"/>
            </a:endParaRPr>
          </a:p>
          <a:p>
            <a:pPr marL="0" indent="0">
              <a:buNone/>
            </a:pPr>
            <a:r>
              <a:rPr lang="en-US" sz="1900" dirty="0">
                <a:latin typeface="+mj-lt"/>
              </a:rPr>
              <a:t>Tang, M. &amp; Bashir, H. (2012). Diversity From the Ecological Perspective. </a:t>
            </a:r>
            <a:r>
              <a:rPr lang="en-US" sz="1900" i="1" dirty="0">
                <a:latin typeface="+mj-lt"/>
              </a:rPr>
              <a:t>Understanding people in context: The ecological perspective in counseling.</a:t>
            </a:r>
            <a:r>
              <a:rPr lang="en-US" sz="1900" dirty="0">
                <a:latin typeface="+mj-lt"/>
              </a:rPr>
              <a:t> Alexandria, VA: American Counseling Association.</a:t>
            </a:r>
          </a:p>
          <a:p>
            <a:pPr marL="0" indent="0">
              <a:buNone/>
            </a:pPr>
            <a:endParaRPr lang="en-US" sz="1900" dirty="0">
              <a:latin typeface="+mj-lt"/>
            </a:endParaRPr>
          </a:p>
          <a:p>
            <a:pPr marL="0" indent="0">
              <a:buNone/>
            </a:pPr>
            <a:r>
              <a:rPr lang="en-US" sz="1900" dirty="0">
                <a:latin typeface="+mj-lt"/>
              </a:rPr>
              <a:t>McClain, S., Beasley, S. T., Jones, B., </a:t>
            </a:r>
            <a:r>
              <a:rPr lang="en-US" sz="1900" dirty="0" err="1">
                <a:latin typeface="+mj-lt"/>
              </a:rPr>
              <a:t>Awosogba</a:t>
            </a:r>
            <a:r>
              <a:rPr lang="en-US" sz="1900" dirty="0">
                <a:latin typeface="+mj-lt"/>
              </a:rPr>
              <a:t>, O., Jackson, S., &amp; </a:t>
            </a:r>
            <a:r>
              <a:rPr lang="en-US" sz="1900" dirty="0" err="1">
                <a:latin typeface="+mj-lt"/>
              </a:rPr>
              <a:t>Cokley</a:t>
            </a:r>
            <a:r>
              <a:rPr lang="en-US" sz="1900" dirty="0">
                <a:latin typeface="+mj-lt"/>
              </a:rPr>
              <a:t>, K. (2016). An examination of the impact of racial and ethnic identity, impostor feelings, and minority status stress on the mental health of black college students.</a:t>
            </a:r>
            <a:r>
              <a:rPr lang="en-US" sz="1900" i="1" dirty="0">
                <a:latin typeface="+mj-lt"/>
              </a:rPr>
              <a:t> Journal of Multicultural Counseling and Development, 44</a:t>
            </a:r>
            <a:r>
              <a:rPr lang="en-US" sz="1900" dirty="0">
                <a:latin typeface="+mj-lt"/>
              </a:rPr>
              <a:t>(2), 101-117. doi:10.1002/jmcd.12040</a:t>
            </a:r>
          </a:p>
          <a:p>
            <a:pPr marL="0" indent="0">
              <a:buNone/>
            </a:pPr>
            <a:endParaRPr lang="en-US" sz="1600" dirty="0">
              <a:latin typeface="+mj-lt"/>
            </a:endParaRPr>
          </a:p>
        </p:txBody>
      </p:sp>
    </p:spTree>
    <p:extLst>
      <p:ext uri="{BB962C8B-B14F-4D97-AF65-F5344CB8AC3E}">
        <p14:creationId xmlns:p14="http://schemas.microsoft.com/office/powerpoint/2010/main" val="2537346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028E-6CF9-4CEF-ABDE-F875B193A2A5}"/>
              </a:ext>
            </a:extLst>
          </p:cNvPr>
          <p:cNvSpPr>
            <a:spLocks noGrp="1"/>
          </p:cNvSpPr>
          <p:nvPr>
            <p:ph type="title"/>
          </p:nvPr>
        </p:nvSpPr>
        <p:spPr/>
        <p:txBody>
          <a:bodyPr/>
          <a:lstStyle/>
          <a:p>
            <a:r>
              <a:rPr lang="en-US" b="1" dirty="0"/>
              <a:t>REFERENCES</a:t>
            </a:r>
          </a:p>
        </p:txBody>
      </p:sp>
      <p:sp>
        <p:nvSpPr>
          <p:cNvPr id="3" name="Content Placeholder 2">
            <a:extLst>
              <a:ext uri="{FF2B5EF4-FFF2-40B4-BE49-F238E27FC236}">
                <a16:creationId xmlns:a16="http://schemas.microsoft.com/office/drawing/2014/main" id="{A27033DE-3227-4D9F-BFCB-098143A0522C}"/>
              </a:ext>
            </a:extLst>
          </p:cNvPr>
          <p:cNvSpPr>
            <a:spLocks noGrp="1"/>
          </p:cNvSpPr>
          <p:nvPr>
            <p:ph idx="1"/>
          </p:nvPr>
        </p:nvSpPr>
        <p:spPr>
          <a:xfrm>
            <a:off x="457200" y="1964890"/>
            <a:ext cx="8398042" cy="3730057"/>
          </a:xfrm>
        </p:spPr>
        <p:txBody>
          <a:bodyPr>
            <a:normAutofit fontScale="92500" lnSpcReduction="20000"/>
          </a:bodyPr>
          <a:lstStyle/>
          <a:p>
            <a:r>
              <a:rPr lang="en-US" sz="1700" dirty="0">
                <a:solidFill>
                  <a:prstClr val="black"/>
                </a:solidFill>
                <a:latin typeface="+mj-lt"/>
              </a:rPr>
              <a:t>Retrieved from American Psychological Association (2017): </a:t>
            </a:r>
            <a:r>
              <a:rPr lang="en-US" sz="1700" dirty="0">
                <a:solidFill>
                  <a:prstClr val="black"/>
                </a:solidFill>
                <a:latin typeface="+mj-lt"/>
                <a:hlinkClick r:id="rId2"/>
              </a:rPr>
              <a:t>https://www.apa.org/monitor/2017/09/numbers</a:t>
            </a:r>
            <a:endParaRPr lang="en-US" sz="1700" dirty="0">
              <a:solidFill>
                <a:prstClr val="black"/>
              </a:solidFill>
              <a:latin typeface="+mj-lt"/>
            </a:endParaRPr>
          </a:p>
          <a:p>
            <a:endParaRPr lang="en-US" sz="1700" dirty="0">
              <a:solidFill>
                <a:prstClr val="black"/>
              </a:solidFill>
              <a:latin typeface="+mj-lt"/>
            </a:endParaRPr>
          </a:p>
          <a:p>
            <a:r>
              <a:rPr lang="en-US" sz="1700" dirty="0">
                <a:latin typeface="+mj-lt"/>
              </a:rPr>
              <a:t>Retrieved from College sports racial and gender report card (Richard </a:t>
            </a:r>
            <a:r>
              <a:rPr lang="en-US" sz="1700" dirty="0" err="1">
                <a:latin typeface="+mj-lt"/>
              </a:rPr>
              <a:t>Lapchick</a:t>
            </a:r>
            <a:r>
              <a:rPr lang="en-US" sz="1700" dirty="0">
                <a:latin typeface="+mj-lt"/>
              </a:rPr>
              <a:t>, February 28, 2018) https://www.espn.com/mens-college basketball/story/_/id/22602600/the-ncaa-continues-struggle-2017-racial-gender-report-card</a:t>
            </a:r>
          </a:p>
          <a:p>
            <a:endParaRPr lang="en-US" sz="1700" dirty="0">
              <a:latin typeface="+mj-lt"/>
            </a:endParaRPr>
          </a:p>
          <a:p>
            <a:r>
              <a:rPr lang="en-US" sz="1700" dirty="0">
                <a:latin typeface="+mj-lt"/>
              </a:rPr>
              <a:t>Retrieved from NCAA Demographics Database (December 2018). http://www.ncaa.org/about/resources/research/ncaa-demographics-database</a:t>
            </a:r>
          </a:p>
          <a:p>
            <a:endParaRPr lang="en-US" sz="1700" dirty="0">
              <a:latin typeface="+mj-lt"/>
            </a:endParaRPr>
          </a:p>
          <a:p>
            <a:r>
              <a:rPr lang="en-US" sz="1700" dirty="0">
                <a:latin typeface="+mj-lt"/>
              </a:rPr>
              <a:t>Retrieved from NCAA</a:t>
            </a:r>
            <a:r>
              <a:rPr lang="en-US" sz="1800" b="1" dirty="0"/>
              <a:t> </a:t>
            </a:r>
            <a:r>
              <a:rPr lang="en-US" sz="1800" dirty="0">
                <a:latin typeface="+mj-lt"/>
              </a:rPr>
              <a:t>Race and Gender Demographics Database (October 2019) </a:t>
            </a:r>
            <a:r>
              <a:rPr lang="en-US" sz="1700" dirty="0">
                <a:latin typeface="+mj-lt"/>
                <a:hlinkClick r:id="rId3"/>
              </a:rPr>
              <a:t>http://www.ncaa.org/about/resources/research/diversity-research</a:t>
            </a:r>
            <a:endParaRPr lang="en-US" sz="1700" dirty="0">
              <a:latin typeface="+mj-lt"/>
            </a:endParaRPr>
          </a:p>
          <a:p>
            <a:endParaRPr lang="en-US" sz="1700" dirty="0">
              <a:latin typeface="+mj-lt"/>
            </a:endParaRPr>
          </a:p>
          <a:p>
            <a:r>
              <a:rPr lang="en-US" sz="1800" i="1" dirty="0">
                <a:solidFill>
                  <a:srgbClr val="000000"/>
                </a:solidFill>
              </a:rPr>
              <a:t>https://www.miamiherald.com/sports/article235921152.html#storylink=cpy</a:t>
            </a:r>
          </a:p>
          <a:p>
            <a:endParaRPr lang="en-US" sz="1700" dirty="0">
              <a:latin typeface="+mj-lt"/>
            </a:endParaRPr>
          </a:p>
          <a:p>
            <a:pPr marL="0" indent="0">
              <a:buNone/>
            </a:pPr>
            <a:endParaRPr lang="en-US" sz="1700" dirty="0">
              <a:latin typeface="+mj-lt"/>
            </a:endParaRPr>
          </a:p>
          <a:p>
            <a:endParaRPr lang="en-US" dirty="0"/>
          </a:p>
        </p:txBody>
      </p:sp>
    </p:spTree>
    <p:extLst>
      <p:ext uri="{BB962C8B-B14F-4D97-AF65-F5344CB8AC3E}">
        <p14:creationId xmlns:p14="http://schemas.microsoft.com/office/powerpoint/2010/main" val="41332922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59ED8-4146-4911-96AC-36FE06461455}"/>
              </a:ext>
            </a:extLst>
          </p:cNvPr>
          <p:cNvSpPr>
            <a:spLocks noGrp="1"/>
          </p:cNvSpPr>
          <p:nvPr>
            <p:ph idx="1"/>
          </p:nvPr>
        </p:nvSpPr>
        <p:spPr>
          <a:xfrm>
            <a:off x="457198" y="1371332"/>
            <a:ext cx="8398043" cy="4355700"/>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hlinkClick r:id="rId2">
                <a:extLst>
                  <a:ext uri="{A12FA001-AC4F-418D-AE19-62706E023703}">
                    <ahyp:hlinkClr xmlns:ahyp="http://schemas.microsoft.com/office/drawing/2018/hyperlinkcolor" val="tx"/>
                  </a:ext>
                </a:extLst>
              </a:hlinkClick>
            </a:endParaRPr>
          </a:p>
          <a:p>
            <a:pPr marL="0" indent="0" algn="ctr">
              <a:buNone/>
            </a:pPr>
            <a:r>
              <a:rPr lang="en-US" dirty="0">
                <a:latin typeface="+mj-lt"/>
                <a:hlinkClick r:id="rId2">
                  <a:extLst>
                    <a:ext uri="{A12FA001-AC4F-418D-AE19-62706E023703}">
                      <ahyp:hlinkClr xmlns:ahyp="http://schemas.microsoft.com/office/drawing/2018/hyperlinkcolor" val="tx"/>
                    </a:ext>
                  </a:extLst>
                </a:hlinkClick>
              </a:rPr>
              <a:t>Questions</a:t>
            </a:r>
          </a:p>
          <a:p>
            <a:pPr marL="0" indent="0" algn="ctr">
              <a:buNone/>
            </a:pPr>
            <a:r>
              <a:rPr lang="en-US" sz="2400" dirty="0">
                <a:solidFill>
                  <a:srgbClr val="FF0000"/>
                </a:solidFill>
                <a:latin typeface="+mj-lt"/>
                <a:hlinkClick r:id="rId2">
                  <a:extLst>
                    <a:ext uri="{A12FA001-AC4F-418D-AE19-62706E023703}">
                      <ahyp:hlinkClr xmlns:ahyp="http://schemas.microsoft.com/office/drawing/2018/hyperlinkcolor" val="tx"/>
                    </a:ext>
                  </a:extLst>
                </a:hlinkClick>
              </a:rPr>
              <a:t>collinby@mail.uc.edu</a:t>
            </a:r>
            <a:endParaRPr lang="en-US" sz="2400" dirty="0">
              <a:solidFill>
                <a:srgbClr val="FF0000"/>
              </a:solidFill>
              <a:latin typeface="+mj-lt"/>
            </a:endParaRPr>
          </a:p>
          <a:p>
            <a:pPr marL="0" indent="0" algn="ctr">
              <a:buNone/>
            </a:pPr>
            <a:r>
              <a:rPr lang="en-US" sz="2400" dirty="0">
                <a:solidFill>
                  <a:srgbClr val="FF0000"/>
                </a:solidFill>
                <a:latin typeface="+mj-lt"/>
                <a:hlinkClick r:id="rId3">
                  <a:extLst>
                    <a:ext uri="{A12FA001-AC4F-418D-AE19-62706E023703}">
                      <ahyp:hlinkClr xmlns:ahyp="http://schemas.microsoft.com/office/drawing/2018/hyperlinkcolor" val="tx"/>
                    </a:ext>
                  </a:extLst>
                </a:hlinkClick>
              </a:rPr>
              <a:t>developingmellc@gmail.com</a:t>
            </a:r>
            <a:endParaRPr lang="en-US" sz="2400" dirty="0">
              <a:solidFill>
                <a:srgbClr val="FF0000"/>
              </a:solidFill>
              <a:latin typeface="+mj-lt"/>
            </a:endParaRPr>
          </a:p>
          <a:p>
            <a:pPr marL="0" indent="0" algn="ctr">
              <a:buNone/>
            </a:pPr>
            <a:endParaRPr lang="en-US" dirty="0"/>
          </a:p>
        </p:txBody>
      </p:sp>
      <p:pic>
        <p:nvPicPr>
          <p:cNvPr id="4" name="Picture 3">
            <a:extLst>
              <a:ext uri="{FF2B5EF4-FFF2-40B4-BE49-F238E27FC236}">
                <a16:creationId xmlns:a16="http://schemas.microsoft.com/office/drawing/2014/main" id="{AC286623-EE81-43A2-B351-417E36A37529}"/>
              </a:ext>
            </a:extLst>
          </p:cNvPr>
          <p:cNvPicPr>
            <a:picLocks noChangeAspect="1"/>
          </p:cNvPicPr>
          <p:nvPr/>
        </p:nvPicPr>
        <p:blipFill>
          <a:blip r:embed="rId4"/>
          <a:stretch>
            <a:fillRect/>
          </a:stretch>
        </p:blipFill>
        <p:spPr>
          <a:xfrm>
            <a:off x="616211" y="962526"/>
            <a:ext cx="7629431" cy="2360591"/>
          </a:xfrm>
          <a:prstGeom prst="rect">
            <a:avLst/>
          </a:prstGeom>
        </p:spPr>
      </p:pic>
    </p:spTree>
    <p:extLst>
      <p:ext uri="{BB962C8B-B14F-4D97-AF65-F5344CB8AC3E}">
        <p14:creationId xmlns:p14="http://schemas.microsoft.com/office/powerpoint/2010/main" val="211562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1E57-05B6-49A3-8C3A-375FEC6033E6}"/>
              </a:ext>
            </a:extLst>
          </p:cNvPr>
          <p:cNvSpPr>
            <a:spLocks noGrp="1"/>
          </p:cNvSpPr>
          <p:nvPr>
            <p:ph type="title"/>
          </p:nvPr>
        </p:nvSpPr>
        <p:spPr/>
        <p:txBody>
          <a:bodyPr/>
          <a:lstStyle/>
          <a:p>
            <a:r>
              <a:rPr lang="en-US" b="1" dirty="0"/>
              <a:t>COLLEGE STUDENT STRESS</a:t>
            </a:r>
          </a:p>
        </p:txBody>
      </p:sp>
      <p:sp>
        <p:nvSpPr>
          <p:cNvPr id="3" name="Content Placeholder 2">
            <a:extLst>
              <a:ext uri="{FF2B5EF4-FFF2-40B4-BE49-F238E27FC236}">
                <a16:creationId xmlns:a16="http://schemas.microsoft.com/office/drawing/2014/main" id="{108B2E06-93EA-4C9C-8118-8F50769305CC}"/>
              </a:ext>
            </a:extLst>
          </p:cNvPr>
          <p:cNvSpPr>
            <a:spLocks noGrp="1"/>
          </p:cNvSpPr>
          <p:nvPr>
            <p:ph idx="1"/>
          </p:nvPr>
        </p:nvSpPr>
        <p:spPr>
          <a:xfrm>
            <a:off x="457200" y="1494866"/>
            <a:ext cx="8229600" cy="4055702"/>
          </a:xfrm>
        </p:spPr>
        <p:txBody>
          <a:bodyPr>
            <a:normAutofit lnSpcReduction="10000"/>
          </a:bodyPr>
          <a:lstStyle/>
          <a:p>
            <a:pPr marL="0" lvl="0" indent="0" algn="ctr">
              <a:buNone/>
            </a:pPr>
            <a:r>
              <a:rPr lang="en-US" sz="2400" b="1" dirty="0">
                <a:solidFill>
                  <a:prstClr val="black"/>
                </a:solidFill>
                <a:latin typeface="+mj-lt"/>
              </a:rPr>
              <a:t>61%.....</a:t>
            </a:r>
            <a:r>
              <a:rPr lang="en-US" sz="2400" dirty="0">
                <a:solidFill>
                  <a:prstClr val="black"/>
                </a:solidFill>
                <a:latin typeface="+mj-lt"/>
              </a:rPr>
              <a:t>the percentage of college students seeking counseling who report </a:t>
            </a:r>
            <a:r>
              <a:rPr lang="en-US" sz="2400" b="1" dirty="0">
                <a:solidFill>
                  <a:prstClr val="black"/>
                </a:solidFill>
                <a:latin typeface="+mj-lt"/>
              </a:rPr>
              <a:t>Anxiety</a:t>
            </a:r>
          </a:p>
          <a:p>
            <a:pPr marL="0" lvl="0" indent="0" algn="ctr">
              <a:buNone/>
            </a:pPr>
            <a:endParaRPr lang="en-US" sz="2400" b="1" dirty="0">
              <a:solidFill>
                <a:prstClr val="black"/>
              </a:solidFill>
              <a:latin typeface="+mj-lt"/>
            </a:endParaRPr>
          </a:p>
          <a:p>
            <a:pPr marL="0" lvl="0" indent="0" algn="ctr">
              <a:buNone/>
            </a:pPr>
            <a:r>
              <a:rPr lang="en-US" sz="2400" dirty="0">
                <a:solidFill>
                  <a:prstClr val="black"/>
                </a:solidFill>
                <a:latin typeface="+mj-lt"/>
              </a:rPr>
              <a:t>Other concerns include: </a:t>
            </a:r>
          </a:p>
          <a:p>
            <a:pPr marL="0" lvl="0" indent="0" algn="ctr">
              <a:buNone/>
            </a:pPr>
            <a:endParaRPr lang="en-US" sz="2400" dirty="0">
              <a:solidFill>
                <a:prstClr val="black"/>
              </a:solidFill>
              <a:latin typeface="+mj-lt"/>
            </a:endParaRPr>
          </a:p>
          <a:p>
            <a:r>
              <a:rPr lang="en-US" sz="2400" b="1" dirty="0">
                <a:solidFill>
                  <a:prstClr val="black"/>
                </a:solidFill>
                <a:latin typeface="+mj-lt"/>
              </a:rPr>
              <a:t>Depression </a:t>
            </a:r>
            <a:r>
              <a:rPr lang="en-US" sz="2400" dirty="0">
                <a:solidFill>
                  <a:prstClr val="black"/>
                </a:solidFill>
                <a:latin typeface="+mj-lt"/>
              </a:rPr>
              <a:t>(49 percent) </a:t>
            </a:r>
          </a:p>
          <a:p>
            <a:r>
              <a:rPr lang="en-US" sz="2400" b="1" dirty="0">
                <a:solidFill>
                  <a:prstClr val="black"/>
                </a:solidFill>
                <a:latin typeface="+mj-lt"/>
              </a:rPr>
              <a:t>Stress</a:t>
            </a:r>
            <a:r>
              <a:rPr lang="en-US" sz="2400" dirty="0">
                <a:solidFill>
                  <a:prstClr val="black"/>
                </a:solidFill>
                <a:latin typeface="+mj-lt"/>
              </a:rPr>
              <a:t> (45 percent) </a:t>
            </a:r>
          </a:p>
          <a:p>
            <a:r>
              <a:rPr lang="en-US" sz="2400" b="1" dirty="0">
                <a:solidFill>
                  <a:prstClr val="black"/>
                </a:solidFill>
                <a:latin typeface="+mj-lt"/>
              </a:rPr>
              <a:t>Family Issues </a:t>
            </a:r>
            <a:r>
              <a:rPr lang="en-US" sz="2400" dirty="0">
                <a:solidFill>
                  <a:prstClr val="black"/>
                </a:solidFill>
                <a:latin typeface="+mj-lt"/>
              </a:rPr>
              <a:t>(31 percent) </a:t>
            </a:r>
          </a:p>
          <a:p>
            <a:r>
              <a:rPr lang="en-US" sz="2400" b="1" dirty="0">
                <a:solidFill>
                  <a:prstClr val="black"/>
                </a:solidFill>
                <a:latin typeface="+mj-lt"/>
              </a:rPr>
              <a:t>Academic Performance </a:t>
            </a:r>
            <a:r>
              <a:rPr lang="en-US" sz="2400" dirty="0">
                <a:solidFill>
                  <a:prstClr val="black"/>
                </a:solidFill>
                <a:latin typeface="+mj-lt"/>
              </a:rPr>
              <a:t>(28 percent) </a:t>
            </a:r>
          </a:p>
          <a:p>
            <a:r>
              <a:rPr lang="en-US" sz="2400" b="1" dirty="0">
                <a:solidFill>
                  <a:prstClr val="black"/>
                </a:solidFill>
                <a:latin typeface="+mj-lt"/>
              </a:rPr>
              <a:t>Relationship Problems </a:t>
            </a:r>
            <a:r>
              <a:rPr lang="en-US" sz="2400" dirty="0">
                <a:solidFill>
                  <a:prstClr val="black"/>
                </a:solidFill>
                <a:latin typeface="+mj-lt"/>
              </a:rPr>
              <a:t>(27 percent).1</a:t>
            </a:r>
          </a:p>
          <a:p>
            <a:pPr lvl="0"/>
            <a:endParaRPr lang="en-US" sz="3000" dirty="0">
              <a:solidFill>
                <a:prstClr val="black"/>
              </a:solidFill>
            </a:endParaRPr>
          </a:p>
          <a:p>
            <a:pPr lvl="0"/>
            <a:endParaRPr lang="en-US" sz="3000" dirty="0">
              <a:solidFill>
                <a:prstClr val="black"/>
              </a:solidFill>
            </a:endParaRPr>
          </a:p>
          <a:p>
            <a:endParaRPr lang="en-US" dirty="0"/>
          </a:p>
        </p:txBody>
      </p:sp>
    </p:spTree>
    <p:extLst>
      <p:ext uri="{BB962C8B-B14F-4D97-AF65-F5344CB8AC3E}">
        <p14:creationId xmlns:p14="http://schemas.microsoft.com/office/powerpoint/2010/main" val="140696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BBF7-5B1E-48B7-A0B9-A6543E988334}"/>
              </a:ext>
            </a:extLst>
          </p:cNvPr>
          <p:cNvSpPr>
            <a:spLocks noGrp="1"/>
          </p:cNvSpPr>
          <p:nvPr>
            <p:ph type="title"/>
          </p:nvPr>
        </p:nvSpPr>
        <p:spPr/>
        <p:txBody>
          <a:bodyPr/>
          <a:lstStyle/>
          <a:p>
            <a:r>
              <a:rPr lang="en-US" b="1" dirty="0">
                <a:solidFill>
                  <a:prstClr val="black"/>
                </a:solidFill>
              </a:rPr>
              <a:t>COLLEGE STUDENT STRESS</a:t>
            </a:r>
            <a:endParaRPr lang="en-US" dirty="0"/>
          </a:p>
        </p:txBody>
      </p:sp>
      <p:sp>
        <p:nvSpPr>
          <p:cNvPr id="3" name="Content Placeholder 2">
            <a:extLst>
              <a:ext uri="{FF2B5EF4-FFF2-40B4-BE49-F238E27FC236}">
                <a16:creationId xmlns:a16="http://schemas.microsoft.com/office/drawing/2014/main" id="{4F617AC1-F9DB-415E-83BA-4D871897221A}"/>
              </a:ext>
            </a:extLst>
          </p:cNvPr>
          <p:cNvSpPr>
            <a:spLocks noGrp="1"/>
          </p:cNvSpPr>
          <p:nvPr>
            <p:ph idx="1"/>
          </p:nvPr>
        </p:nvSpPr>
        <p:spPr/>
        <p:txBody>
          <a:bodyPr>
            <a:normAutofit/>
          </a:bodyPr>
          <a:lstStyle/>
          <a:p>
            <a:pPr marL="0" lvl="0" indent="0" algn="ctr">
              <a:buNone/>
            </a:pPr>
            <a:r>
              <a:rPr lang="en-US" sz="2400" dirty="0">
                <a:solidFill>
                  <a:prstClr val="black"/>
                </a:solidFill>
                <a:latin typeface="+mj-lt"/>
              </a:rPr>
              <a:t>2018 ABC NEWS Reported</a:t>
            </a:r>
          </a:p>
          <a:p>
            <a:pPr marL="0" lvl="0" indent="0" algn="ctr">
              <a:buNone/>
            </a:pPr>
            <a:endParaRPr lang="en-US" sz="2400" dirty="0">
              <a:solidFill>
                <a:prstClr val="black"/>
              </a:solidFill>
              <a:latin typeface="+mj-lt"/>
            </a:endParaRPr>
          </a:p>
          <a:p>
            <a:pPr lvl="0"/>
            <a:r>
              <a:rPr lang="en-US" sz="2400" dirty="0">
                <a:solidFill>
                  <a:prstClr val="black"/>
                </a:solidFill>
                <a:latin typeface="+mj-lt"/>
              </a:rPr>
              <a:t>3 out of 4 college students say they're stressed, many report suicidal thoughts</a:t>
            </a:r>
          </a:p>
          <a:p>
            <a:pPr marL="0" lvl="0" indent="0">
              <a:buNone/>
            </a:pPr>
            <a:endParaRPr lang="en-US" sz="2400" dirty="0">
              <a:solidFill>
                <a:prstClr val="black"/>
              </a:solidFill>
              <a:latin typeface="+mj-lt"/>
            </a:endParaRPr>
          </a:p>
          <a:p>
            <a:pPr marL="0" lvl="0" indent="0">
              <a:buNone/>
            </a:pPr>
            <a:endParaRPr lang="en-US" sz="2400" i="1" dirty="0">
              <a:solidFill>
                <a:prstClr val="black"/>
              </a:solidFill>
              <a:latin typeface="+mj-lt"/>
            </a:endParaRPr>
          </a:p>
          <a:p>
            <a:pPr marL="0" lvl="0" indent="0" algn="ctr">
              <a:buNone/>
            </a:pPr>
            <a:r>
              <a:rPr lang="en-US" sz="1200" i="1" dirty="0">
                <a:solidFill>
                  <a:prstClr val="black"/>
                </a:solidFill>
                <a:latin typeface="+mj-lt"/>
              </a:rPr>
              <a:t>https://abcnews.go.com/GMA/college-students-stressed-report-suicidal-thoughts-study/story?id=57646236</a:t>
            </a:r>
          </a:p>
          <a:p>
            <a:endParaRPr lang="en-US" dirty="0"/>
          </a:p>
        </p:txBody>
      </p:sp>
    </p:spTree>
    <p:extLst>
      <p:ext uri="{BB962C8B-B14F-4D97-AF65-F5344CB8AC3E}">
        <p14:creationId xmlns:p14="http://schemas.microsoft.com/office/powerpoint/2010/main" val="137052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B0D5-E79D-4ADE-9BCD-F25412BA53E1}"/>
              </a:ext>
            </a:extLst>
          </p:cNvPr>
          <p:cNvSpPr>
            <a:spLocks noGrp="1"/>
          </p:cNvSpPr>
          <p:nvPr>
            <p:ph type="title"/>
          </p:nvPr>
        </p:nvSpPr>
        <p:spPr>
          <a:xfrm>
            <a:off x="457200" y="401053"/>
            <a:ext cx="8229600" cy="1104362"/>
          </a:xfrm>
        </p:spPr>
        <p:txBody>
          <a:bodyPr>
            <a:normAutofit fontScale="90000"/>
          </a:bodyPr>
          <a:lstStyle/>
          <a:p>
            <a:r>
              <a:rPr lang="en-US" b="1" dirty="0"/>
              <a:t>COLLEGE </a:t>
            </a:r>
            <a:br>
              <a:rPr lang="en-US" b="1" dirty="0"/>
            </a:br>
            <a:r>
              <a:rPr lang="en-US" b="1" dirty="0"/>
              <a:t>STUDENT-ATHLETE STRESS</a:t>
            </a:r>
          </a:p>
        </p:txBody>
      </p:sp>
      <p:sp>
        <p:nvSpPr>
          <p:cNvPr id="3" name="Content Placeholder 2">
            <a:extLst>
              <a:ext uri="{FF2B5EF4-FFF2-40B4-BE49-F238E27FC236}">
                <a16:creationId xmlns:a16="http://schemas.microsoft.com/office/drawing/2014/main" id="{B528A987-441C-40E0-B7E9-8FE893BC55B3}"/>
              </a:ext>
            </a:extLst>
          </p:cNvPr>
          <p:cNvSpPr>
            <a:spLocks noGrp="1"/>
          </p:cNvSpPr>
          <p:nvPr>
            <p:ph idx="1"/>
          </p:nvPr>
        </p:nvSpPr>
        <p:spPr/>
        <p:txBody>
          <a:bodyPr>
            <a:normAutofit/>
          </a:bodyPr>
          <a:lstStyle/>
          <a:p>
            <a:pPr lvl="0"/>
            <a:endParaRPr lang="en-US" sz="2500" dirty="0">
              <a:solidFill>
                <a:prstClr val="black"/>
              </a:solidFill>
            </a:endParaRPr>
          </a:p>
          <a:p>
            <a:r>
              <a:rPr lang="en-US" sz="2400" dirty="0">
                <a:latin typeface="+mj-lt"/>
                <a:ea typeface="Calibri" panose="020F0502020204030204" pitchFamily="34" charset="0"/>
              </a:rPr>
              <a:t>Although athletic participation can serve as a way to cope with stress…. </a:t>
            </a:r>
          </a:p>
          <a:p>
            <a:endParaRPr lang="en-US" sz="2400" dirty="0">
              <a:latin typeface="+mj-lt"/>
              <a:ea typeface="Calibri" panose="020F0502020204030204" pitchFamily="34" charset="0"/>
            </a:endParaRPr>
          </a:p>
          <a:p>
            <a:r>
              <a:rPr lang="en-US" sz="2400" dirty="0">
                <a:latin typeface="+mj-lt"/>
                <a:ea typeface="Calibri" panose="020F0502020204030204" pitchFamily="34" charset="0"/>
              </a:rPr>
              <a:t>Researchers highlight how athletic participation in and of itself can create additional stressors that other college students do not experience (Wilson &amp; Pritchard, 2005). </a:t>
            </a:r>
            <a:endParaRPr lang="en-US" sz="2400" dirty="0">
              <a:latin typeface="+mj-lt"/>
            </a:endParaRPr>
          </a:p>
        </p:txBody>
      </p:sp>
    </p:spTree>
    <p:extLst>
      <p:ext uri="{BB962C8B-B14F-4D97-AF65-F5344CB8AC3E}">
        <p14:creationId xmlns:p14="http://schemas.microsoft.com/office/powerpoint/2010/main" val="249026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988</TotalTime>
  <Words>4343</Words>
  <Application>Microsoft Office PowerPoint</Application>
  <PresentationFormat>On-screen Show (4:3)</PresentationFormat>
  <Paragraphs>453</Paragraphs>
  <Slides>69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Times New Roman</vt:lpstr>
      <vt:lpstr>Office Theme</vt:lpstr>
      <vt:lpstr>Intersectionality of Race and Sport:  Identity Based Stress in Division I College Student-Athletes</vt:lpstr>
      <vt:lpstr>INTRODUCTION</vt:lpstr>
      <vt:lpstr>OUTLINE</vt:lpstr>
      <vt:lpstr>GOALS</vt:lpstr>
      <vt:lpstr>OBJECTIVES</vt:lpstr>
      <vt:lpstr>COLLEGE STUDENT STRESS</vt:lpstr>
      <vt:lpstr>COLLEGE STUDENT STRESS</vt:lpstr>
      <vt:lpstr>COLLEGE STUDENT STRESS</vt:lpstr>
      <vt:lpstr>COLLEGE  STUDENT-ATHLETE STRESS</vt:lpstr>
      <vt:lpstr>COLLEGE  STUDENT-ATHLETE STRESS</vt:lpstr>
      <vt:lpstr>COLLEGE  STUDENT-ATHLETE STRESS</vt:lpstr>
      <vt:lpstr>COLLEGE  STUDENT-ATHLETE STRESS</vt:lpstr>
      <vt:lpstr>BLACK COLLEGE  STUDENT-ATHLETE STRESS</vt:lpstr>
      <vt:lpstr>RACIAL IDENTITY</vt:lpstr>
      <vt:lpstr>RACIAL IDENTITY </vt:lpstr>
      <vt:lpstr>RACIAL IDENTITY</vt:lpstr>
      <vt:lpstr>RACIAL IDENTITY</vt:lpstr>
      <vt:lpstr>RACIAL IDENTITY</vt:lpstr>
      <vt:lpstr>RACIAL IDENTITY</vt:lpstr>
      <vt:lpstr>RACIAL IDENTITY</vt:lpstr>
      <vt:lpstr>BLACK COLLEGE  STUDENT-ATHLETE STRESS</vt:lpstr>
      <vt:lpstr>BLACK COLLEGE  STUDENT-ATHLETE STRESS</vt:lpstr>
      <vt:lpstr>BLACK COLLEGE  STUDENT-ATHLETE STRESS</vt:lpstr>
      <vt:lpstr>BLACK COLLEGE  STUDENT-ATHLETE STRESS</vt:lpstr>
      <vt:lpstr>ENVIORNMENT</vt:lpstr>
      <vt:lpstr>STATISTICS ON BLACK STUDENT-ATHLETES</vt:lpstr>
      <vt:lpstr>STATISTICS ON BLACK STUDENT-ATHLETES</vt:lpstr>
      <vt:lpstr>QUOTE</vt:lpstr>
      <vt:lpstr>QUOTE</vt:lpstr>
      <vt:lpstr>QUOTE</vt:lpstr>
      <vt:lpstr>CULTURAL IDENTITY DEVELOPMENT</vt:lpstr>
      <vt:lpstr>IDENTITY DEVELOPMENT IN BLACK COLLEGE STUDENT-ATHLETES</vt:lpstr>
      <vt:lpstr>IDENTITY DEVELOPMENT IN BLACK COLLEGE STUDENT-ATHLETES</vt:lpstr>
      <vt:lpstr>IDENTITY DEVELOPMENT IN BLACK COLLEGE STUDENT-ATHLETES</vt:lpstr>
      <vt:lpstr>IDENTITY DEVELOPMENT IN BLACK COLLEGE STUDENT-ATHLETES</vt:lpstr>
      <vt:lpstr>IDENTITY DEVELOPMENT IN BLACK COLLEGE STUDENT-ATHLETES </vt:lpstr>
      <vt:lpstr>IDENTITY RACE-BASED STRESS </vt:lpstr>
      <vt:lpstr>INTERSECTIONALITY </vt:lpstr>
      <vt:lpstr>INTERSECTIONALITY </vt:lpstr>
      <vt:lpstr>IDENTITY BASED STRESS </vt:lpstr>
      <vt:lpstr>IDENTITY RACE-BASED STRESS</vt:lpstr>
      <vt:lpstr>IDENTITY RACE-BASED STRESS</vt:lpstr>
      <vt:lpstr>IDENTITY RACE-BASED STRESS</vt:lpstr>
      <vt:lpstr>IDENTITY RACE-BASED STRESS</vt:lpstr>
      <vt:lpstr>IDENTITY RACE-BASED STRESS</vt:lpstr>
      <vt:lpstr>Language of Identity Race Based Stress</vt:lpstr>
      <vt:lpstr>Language of Identity Race Based Stress</vt:lpstr>
      <vt:lpstr>Language of Identity Race Based Stress</vt:lpstr>
      <vt:lpstr>MICROAGRESSIONS</vt:lpstr>
      <vt:lpstr>COLORBLINDNESS EXAMPLE</vt:lpstr>
      <vt:lpstr>EXAMPLES IN MEDIA</vt:lpstr>
      <vt:lpstr>EXAMPLES IN MEDIA</vt:lpstr>
      <vt:lpstr>EXAMPLES IN MEDIA</vt:lpstr>
      <vt:lpstr>EXAMPLES IN MEDIA</vt:lpstr>
      <vt:lpstr>EXAMPLES IN MEDIA</vt:lpstr>
      <vt:lpstr>EXAMPLES IN MEDIA</vt:lpstr>
      <vt:lpstr>CONSIDERATIONS</vt:lpstr>
      <vt:lpstr>CONSIDERATIONS</vt:lpstr>
      <vt:lpstr>CONSIDERATIONS</vt:lpstr>
      <vt:lpstr>CONSIDERATIONS</vt:lpstr>
      <vt:lpstr>CONSIDERATIONS</vt:lpstr>
      <vt:lpstr>CONSIDERATIONS</vt:lpstr>
      <vt:lpstr>CONSIDERATIONS</vt:lpstr>
      <vt:lpstr>CONSIDERATIONS</vt:lpstr>
      <vt:lpstr>CONSIDERATIONS</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Brittany L Collins</cp:lastModifiedBy>
  <cp:revision>166</cp:revision>
  <dcterms:created xsi:type="dcterms:W3CDTF">2010-04-12T23:12:02Z</dcterms:created>
  <dcterms:modified xsi:type="dcterms:W3CDTF">2019-10-16T02:21:59Z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